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57" r:id="rId3"/>
  </p:sldIdLst>
  <p:sldSz cx="12192000" cy="8567738"/>
  <p:notesSz cx="9939338" cy="143684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5353"/>
    <a:srgbClr val="FF9966"/>
    <a:srgbClr val="CC6600"/>
    <a:srgbClr val="13B38D"/>
    <a:srgbClr val="FDFC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淡色スタイル 1 - アクセント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91" d="100"/>
          <a:sy n="91" d="100"/>
        </p:scale>
        <p:origin x="135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402174"/>
            <a:ext cx="10363200" cy="2982842"/>
          </a:xfrm>
        </p:spPr>
        <p:txBody>
          <a:bodyPr anchor="b"/>
          <a:lstStyle>
            <a:lvl1pPr algn="ctr">
              <a:defRPr sz="7496"/>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4500046"/>
            <a:ext cx="9144000" cy="2068553"/>
          </a:xfrm>
        </p:spPr>
        <p:txBody>
          <a:bodyPr/>
          <a:lstStyle>
            <a:lvl1pPr marL="0" indent="0" algn="ctr">
              <a:buNone/>
              <a:defRPr sz="2998"/>
            </a:lvl1pPr>
            <a:lvl2pPr marL="571180" indent="0" algn="ctr">
              <a:buNone/>
              <a:defRPr sz="2499"/>
            </a:lvl2pPr>
            <a:lvl3pPr marL="1142360" indent="0" algn="ctr">
              <a:buNone/>
              <a:defRPr sz="2249"/>
            </a:lvl3pPr>
            <a:lvl4pPr marL="1713540" indent="0" algn="ctr">
              <a:buNone/>
              <a:defRPr sz="1999"/>
            </a:lvl4pPr>
            <a:lvl5pPr marL="2284720" indent="0" algn="ctr">
              <a:buNone/>
              <a:defRPr sz="1999"/>
            </a:lvl5pPr>
            <a:lvl6pPr marL="2855900" indent="0" algn="ctr">
              <a:buNone/>
              <a:defRPr sz="1999"/>
            </a:lvl6pPr>
            <a:lvl7pPr marL="3427080" indent="0" algn="ctr">
              <a:buNone/>
              <a:defRPr sz="1999"/>
            </a:lvl7pPr>
            <a:lvl8pPr marL="3998260" indent="0" algn="ctr">
              <a:buNone/>
              <a:defRPr sz="1999"/>
            </a:lvl8pPr>
            <a:lvl9pPr marL="4569440" indent="0" algn="ctr">
              <a:buNone/>
              <a:defRPr sz="1999"/>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78529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269294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456153"/>
            <a:ext cx="2628900" cy="7260762"/>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456153"/>
            <a:ext cx="7734300" cy="726076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1748178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125960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2135987"/>
            <a:ext cx="10515600" cy="3563940"/>
          </a:xfrm>
        </p:spPr>
        <p:txBody>
          <a:bodyPr anchor="b"/>
          <a:lstStyle>
            <a:lvl1pPr>
              <a:defRPr sz="7496"/>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5733644"/>
            <a:ext cx="10515600" cy="1874192"/>
          </a:xfrm>
        </p:spPr>
        <p:txBody>
          <a:bodyPr/>
          <a:lstStyle>
            <a:lvl1pPr marL="0" indent="0">
              <a:buNone/>
              <a:defRPr sz="2998">
                <a:solidFill>
                  <a:schemeClr val="tx1"/>
                </a:solidFill>
              </a:defRPr>
            </a:lvl1pPr>
            <a:lvl2pPr marL="571180" indent="0">
              <a:buNone/>
              <a:defRPr sz="2499">
                <a:solidFill>
                  <a:schemeClr val="tx1">
                    <a:tint val="75000"/>
                  </a:schemeClr>
                </a:solidFill>
              </a:defRPr>
            </a:lvl2pPr>
            <a:lvl3pPr marL="1142360" indent="0">
              <a:buNone/>
              <a:defRPr sz="2249">
                <a:solidFill>
                  <a:schemeClr val="tx1">
                    <a:tint val="75000"/>
                  </a:schemeClr>
                </a:solidFill>
              </a:defRPr>
            </a:lvl3pPr>
            <a:lvl4pPr marL="1713540" indent="0">
              <a:buNone/>
              <a:defRPr sz="1999">
                <a:solidFill>
                  <a:schemeClr val="tx1">
                    <a:tint val="75000"/>
                  </a:schemeClr>
                </a:solidFill>
              </a:defRPr>
            </a:lvl4pPr>
            <a:lvl5pPr marL="2284720" indent="0">
              <a:buNone/>
              <a:defRPr sz="1999">
                <a:solidFill>
                  <a:schemeClr val="tx1">
                    <a:tint val="75000"/>
                  </a:schemeClr>
                </a:solidFill>
              </a:defRPr>
            </a:lvl5pPr>
            <a:lvl6pPr marL="2855900" indent="0">
              <a:buNone/>
              <a:defRPr sz="1999">
                <a:solidFill>
                  <a:schemeClr val="tx1">
                    <a:tint val="75000"/>
                  </a:schemeClr>
                </a:solidFill>
              </a:defRPr>
            </a:lvl6pPr>
            <a:lvl7pPr marL="3427080" indent="0">
              <a:buNone/>
              <a:defRPr sz="1999">
                <a:solidFill>
                  <a:schemeClr val="tx1">
                    <a:tint val="75000"/>
                  </a:schemeClr>
                </a:solidFill>
              </a:defRPr>
            </a:lvl7pPr>
            <a:lvl8pPr marL="3998260" indent="0">
              <a:buNone/>
              <a:defRPr sz="1999">
                <a:solidFill>
                  <a:schemeClr val="tx1">
                    <a:tint val="75000"/>
                  </a:schemeClr>
                </a:solidFill>
              </a:defRPr>
            </a:lvl8pPr>
            <a:lvl9pPr marL="4569440" indent="0">
              <a:buNone/>
              <a:defRPr sz="1999">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4013142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2280764"/>
            <a:ext cx="5181600" cy="543615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2280764"/>
            <a:ext cx="5181600" cy="543615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4064942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456155"/>
            <a:ext cx="10515600" cy="165603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2100286"/>
            <a:ext cx="5157787" cy="1029318"/>
          </a:xfrm>
        </p:spPr>
        <p:txBody>
          <a:bodyPr anchor="b"/>
          <a:lstStyle>
            <a:lvl1pPr marL="0" indent="0">
              <a:buNone/>
              <a:defRPr sz="2998" b="1"/>
            </a:lvl1pPr>
            <a:lvl2pPr marL="571180" indent="0">
              <a:buNone/>
              <a:defRPr sz="2499" b="1"/>
            </a:lvl2pPr>
            <a:lvl3pPr marL="1142360" indent="0">
              <a:buNone/>
              <a:defRPr sz="2249" b="1"/>
            </a:lvl3pPr>
            <a:lvl4pPr marL="1713540" indent="0">
              <a:buNone/>
              <a:defRPr sz="1999" b="1"/>
            </a:lvl4pPr>
            <a:lvl5pPr marL="2284720" indent="0">
              <a:buNone/>
              <a:defRPr sz="1999" b="1"/>
            </a:lvl5pPr>
            <a:lvl6pPr marL="2855900" indent="0">
              <a:buNone/>
              <a:defRPr sz="1999" b="1"/>
            </a:lvl6pPr>
            <a:lvl7pPr marL="3427080" indent="0">
              <a:buNone/>
              <a:defRPr sz="1999" b="1"/>
            </a:lvl7pPr>
            <a:lvl8pPr marL="3998260" indent="0">
              <a:buNone/>
              <a:defRPr sz="1999" b="1"/>
            </a:lvl8pPr>
            <a:lvl9pPr marL="4569440" indent="0">
              <a:buNone/>
              <a:defRPr sz="1999" b="1"/>
            </a:lvl9pPr>
          </a:lstStyle>
          <a:p>
            <a:pPr lvl="0"/>
            <a:r>
              <a:rPr lang="ja-JP" altLang="en-US"/>
              <a:t>マスター テキストの書式設定</a:t>
            </a:r>
          </a:p>
        </p:txBody>
      </p:sp>
      <p:sp>
        <p:nvSpPr>
          <p:cNvPr id="4" name="Content Placeholder 3"/>
          <p:cNvSpPr>
            <a:spLocks noGrp="1"/>
          </p:cNvSpPr>
          <p:nvPr>
            <p:ph sz="half" idx="2"/>
          </p:nvPr>
        </p:nvSpPr>
        <p:spPr>
          <a:xfrm>
            <a:off x="839789" y="3129604"/>
            <a:ext cx="5157787" cy="460317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2100286"/>
            <a:ext cx="5183188" cy="1029318"/>
          </a:xfrm>
        </p:spPr>
        <p:txBody>
          <a:bodyPr anchor="b"/>
          <a:lstStyle>
            <a:lvl1pPr marL="0" indent="0">
              <a:buNone/>
              <a:defRPr sz="2998" b="1"/>
            </a:lvl1pPr>
            <a:lvl2pPr marL="571180" indent="0">
              <a:buNone/>
              <a:defRPr sz="2499" b="1"/>
            </a:lvl2pPr>
            <a:lvl3pPr marL="1142360" indent="0">
              <a:buNone/>
              <a:defRPr sz="2249" b="1"/>
            </a:lvl3pPr>
            <a:lvl4pPr marL="1713540" indent="0">
              <a:buNone/>
              <a:defRPr sz="1999" b="1"/>
            </a:lvl4pPr>
            <a:lvl5pPr marL="2284720" indent="0">
              <a:buNone/>
              <a:defRPr sz="1999" b="1"/>
            </a:lvl5pPr>
            <a:lvl6pPr marL="2855900" indent="0">
              <a:buNone/>
              <a:defRPr sz="1999" b="1"/>
            </a:lvl6pPr>
            <a:lvl7pPr marL="3427080" indent="0">
              <a:buNone/>
              <a:defRPr sz="1999" b="1"/>
            </a:lvl7pPr>
            <a:lvl8pPr marL="3998260" indent="0">
              <a:buNone/>
              <a:defRPr sz="1999" b="1"/>
            </a:lvl8pPr>
            <a:lvl9pPr marL="4569440" indent="0">
              <a:buNone/>
              <a:defRPr sz="1999" b="1"/>
            </a:lvl9pPr>
          </a:lstStyle>
          <a:p>
            <a:pPr lvl="0"/>
            <a:r>
              <a:rPr lang="ja-JP" altLang="en-US"/>
              <a:t>マスター テキストの書式設定</a:t>
            </a:r>
          </a:p>
        </p:txBody>
      </p:sp>
      <p:sp>
        <p:nvSpPr>
          <p:cNvPr id="6" name="Content Placeholder 5"/>
          <p:cNvSpPr>
            <a:spLocks noGrp="1"/>
          </p:cNvSpPr>
          <p:nvPr>
            <p:ph sz="quarter" idx="4"/>
          </p:nvPr>
        </p:nvSpPr>
        <p:spPr>
          <a:xfrm>
            <a:off x="6172201" y="3129604"/>
            <a:ext cx="5183188" cy="460317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291823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3944207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492711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571182"/>
            <a:ext cx="3932237" cy="1999139"/>
          </a:xfrm>
        </p:spPr>
        <p:txBody>
          <a:bodyPr anchor="b"/>
          <a:lstStyle>
            <a:lvl1pPr>
              <a:defRPr sz="3998"/>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1233598"/>
            <a:ext cx="6172200" cy="6088647"/>
          </a:xfrm>
        </p:spPr>
        <p:txBody>
          <a:bodyPr/>
          <a:lstStyle>
            <a:lvl1pPr>
              <a:defRPr sz="3998"/>
            </a:lvl1pPr>
            <a:lvl2pPr>
              <a:defRPr sz="3498"/>
            </a:lvl2pPr>
            <a:lvl3pPr>
              <a:defRPr sz="2998"/>
            </a:lvl3pPr>
            <a:lvl4pPr>
              <a:defRPr sz="2499"/>
            </a:lvl4pPr>
            <a:lvl5pPr>
              <a:defRPr sz="2499"/>
            </a:lvl5pPr>
            <a:lvl6pPr>
              <a:defRPr sz="2499"/>
            </a:lvl6pPr>
            <a:lvl7pPr>
              <a:defRPr sz="2499"/>
            </a:lvl7pPr>
            <a:lvl8pPr>
              <a:defRPr sz="2499"/>
            </a:lvl8pPr>
            <a:lvl9pPr>
              <a:defRPr sz="2499"/>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570322"/>
            <a:ext cx="3932237" cy="4761838"/>
          </a:xfrm>
        </p:spPr>
        <p:txBody>
          <a:bodyPr/>
          <a:lstStyle>
            <a:lvl1pPr marL="0" indent="0">
              <a:buNone/>
              <a:defRPr sz="1999"/>
            </a:lvl1pPr>
            <a:lvl2pPr marL="571180" indent="0">
              <a:buNone/>
              <a:defRPr sz="1749"/>
            </a:lvl2pPr>
            <a:lvl3pPr marL="1142360" indent="0">
              <a:buNone/>
              <a:defRPr sz="1499"/>
            </a:lvl3pPr>
            <a:lvl4pPr marL="1713540" indent="0">
              <a:buNone/>
              <a:defRPr sz="1249"/>
            </a:lvl4pPr>
            <a:lvl5pPr marL="2284720" indent="0">
              <a:buNone/>
              <a:defRPr sz="1249"/>
            </a:lvl5pPr>
            <a:lvl6pPr marL="2855900" indent="0">
              <a:buNone/>
              <a:defRPr sz="1249"/>
            </a:lvl6pPr>
            <a:lvl7pPr marL="3427080" indent="0">
              <a:buNone/>
              <a:defRPr sz="1249"/>
            </a:lvl7pPr>
            <a:lvl8pPr marL="3998260" indent="0">
              <a:buNone/>
              <a:defRPr sz="1249"/>
            </a:lvl8pPr>
            <a:lvl9pPr marL="4569440" indent="0">
              <a:buNone/>
              <a:defRPr sz="124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3601616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571182"/>
            <a:ext cx="3932237" cy="1999139"/>
          </a:xfrm>
        </p:spPr>
        <p:txBody>
          <a:bodyPr anchor="b"/>
          <a:lstStyle>
            <a:lvl1pPr>
              <a:defRPr sz="3998"/>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1233598"/>
            <a:ext cx="6172200" cy="6088647"/>
          </a:xfrm>
        </p:spPr>
        <p:txBody>
          <a:bodyPr anchor="t"/>
          <a:lstStyle>
            <a:lvl1pPr marL="0" indent="0">
              <a:buNone/>
              <a:defRPr sz="3998"/>
            </a:lvl1pPr>
            <a:lvl2pPr marL="571180" indent="0">
              <a:buNone/>
              <a:defRPr sz="3498"/>
            </a:lvl2pPr>
            <a:lvl3pPr marL="1142360" indent="0">
              <a:buNone/>
              <a:defRPr sz="2998"/>
            </a:lvl3pPr>
            <a:lvl4pPr marL="1713540" indent="0">
              <a:buNone/>
              <a:defRPr sz="2499"/>
            </a:lvl4pPr>
            <a:lvl5pPr marL="2284720" indent="0">
              <a:buNone/>
              <a:defRPr sz="2499"/>
            </a:lvl5pPr>
            <a:lvl6pPr marL="2855900" indent="0">
              <a:buNone/>
              <a:defRPr sz="2499"/>
            </a:lvl6pPr>
            <a:lvl7pPr marL="3427080" indent="0">
              <a:buNone/>
              <a:defRPr sz="2499"/>
            </a:lvl7pPr>
            <a:lvl8pPr marL="3998260" indent="0">
              <a:buNone/>
              <a:defRPr sz="2499"/>
            </a:lvl8pPr>
            <a:lvl9pPr marL="4569440" indent="0">
              <a:buNone/>
              <a:defRPr sz="2499"/>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570322"/>
            <a:ext cx="3932237" cy="4761838"/>
          </a:xfrm>
        </p:spPr>
        <p:txBody>
          <a:bodyPr/>
          <a:lstStyle>
            <a:lvl1pPr marL="0" indent="0">
              <a:buNone/>
              <a:defRPr sz="1999"/>
            </a:lvl1pPr>
            <a:lvl2pPr marL="571180" indent="0">
              <a:buNone/>
              <a:defRPr sz="1749"/>
            </a:lvl2pPr>
            <a:lvl3pPr marL="1142360" indent="0">
              <a:buNone/>
              <a:defRPr sz="1499"/>
            </a:lvl3pPr>
            <a:lvl4pPr marL="1713540" indent="0">
              <a:buNone/>
              <a:defRPr sz="1249"/>
            </a:lvl4pPr>
            <a:lvl5pPr marL="2284720" indent="0">
              <a:buNone/>
              <a:defRPr sz="1249"/>
            </a:lvl5pPr>
            <a:lvl6pPr marL="2855900" indent="0">
              <a:buNone/>
              <a:defRPr sz="1249"/>
            </a:lvl6pPr>
            <a:lvl7pPr marL="3427080" indent="0">
              <a:buNone/>
              <a:defRPr sz="1249"/>
            </a:lvl7pPr>
            <a:lvl8pPr marL="3998260" indent="0">
              <a:buNone/>
              <a:defRPr sz="1249"/>
            </a:lvl8pPr>
            <a:lvl9pPr marL="4569440" indent="0">
              <a:buNone/>
              <a:defRPr sz="1249"/>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13E5403-78A5-4C8B-85E6-D884528381D7}" type="datetimeFigureOut">
              <a:rPr kumimoji="1" lang="ja-JP" altLang="en-US" smtClean="0"/>
              <a:t>2022/4/11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3907962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56155"/>
            <a:ext cx="10515600" cy="165603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2280764"/>
            <a:ext cx="10515600" cy="543615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7941026"/>
            <a:ext cx="2743200" cy="456153"/>
          </a:xfrm>
          <a:prstGeom prst="rect">
            <a:avLst/>
          </a:prstGeom>
        </p:spPr>
        <p:txBody>
          <a:bodyPr vert="horz" lIns="91440" tIns="45720" rIns="91440" bIns="45720" rtlCol="0" anchor="ctr"/>
          <a:lstStyle>
            <a:lvl1pPr algn="l">
              <a:defRPr sz="1499">
                <a:solidFill>
                  <a:schemeClr val="tx1">
                    <a:tint val="75000"/>
                  </a:schemeClr>
                </a:solidFill>
              </a:defRPr>
            </a:lvl1pPr>
          </a:lstStyle>
          <a:p>
            <a:fld id="{D13E5403-78A5-4C8B-85E6-D884528381D7}" type="datetimeFigureOut">
              <a:rPr kumimoji="1" lang="ja-JP" altLang="en-US" smtClean="0"/>
              <a:t>2022/4/11</a:t>
            </a:fld>
            <a:endParaRPr kumimoji="1" lang="ja-JP" altLang="en-US"/>
          </a:p>
        </p:txBody>
      </p:sp>
      <p:sp>
        <p:nvSpPr>
          <p:cNvPr id="5" name="Footer Placeholder 4"/>
          <p:cNvSpPr>
            <a:spLocks noGrp="1"/>
          </p:cNvSpPr>
          <p:nvPr>
            <p:ph type="ftr" sz="quarter" idx="3"/>
          </p:nvPr>
        </p:nvSpPr>
        <p:spPr>
          <a:xfrm>
            <a:off x="4038600" y="7941026"/>
            <a:ext cx="4114800" cy="456153"/>
          </a:xfrm>
          <a:prstGeom prst="rect">
            <a:avLst/>
          </a:prstGeom>
        </p:spPr>
        <p:txBody>
          <a:bodyPr vert="horz" lIns="91440" tIns="45720" rIns="91440" bIns="45720" rtlCol="0" anchor="ctr"/>
          <a:lstStyle>
            <a:lvl1pPr algn="ctr">
              <a:defRPr sz="1499">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7941026"/>
            <a:ext cx="2743200" cy="456153"/>
          </a:xfrm>
          <a:prstGeom prst="rect">
            <a:avLst/>
          </a:prstGeom>
        </p:spPr>
        <p:txBody>
          <a:bodyPr vert="horz" lIns="91440" tIns="45720" rIns="91440" bIns="45720" rtlCol="0" anchor="ctr"/>
          <a:lstStyle>
            <a:lvl1pPr algn="r">
              <a:defRPr sz="1499">
                <a:solidFill>
                  <a:schemeClr val="tx1">
                    <a:tint val="75000"/>
                  </a:schemeClr>
                </a:solidFill>
              </a:defRPr>
            </a:lvl1pPr>
          </a:lstStyle>
          <a:p>
            <a:fld id="{E0509E8D-DA64-42D7-9BEF-74A5303A2A7D}" type="slidenum">
              <a:rPr kumimoji="1" lang="ja-JP" altLang="en-US" smtClean="0"/>
              <a:t>‹#›</a:t>
            </a:fld>
            <a:endParaRPr kumimoji="1" lang="ja-JP" altLang="en-US"/>
          </a:p>
        </p:txBody>
      </p:sp>
    </p:spTree>
    <p:extLst>
      <p:ext uri="{BB962C8B-B14F-4D97-AF65-F5344CB8AC3E}">
        <p14:creationId xmlns:p14="http://schemas.microsoft.com/office/powerpoint/2010/main" val="59109705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1142360" rtl="0" eaLnBrk="1" latinLnBrk="0" hangingPunct="1">
        <a:lnSpc>
          <a:spcPct val="90000"/>
        </a:lnSpc>
        <a:spcBef>
          <a:spcPct val="0"/>
        </a:spcBef>
        <a:buNone/>
        <a:defRPr kumimoji="1" sz="5497" kern="1200">
          <a:solidFill>
            <a:schemeClr val="tx1"/>
          </a:solidFill>
          <a:latin typeface="+mj-lt"/>
          <a:ea typeface="+mj-ea"/>
          <a:cs typeface="+mj-cs"/>
        </a:defRPr>
      </a:lvl1pPr>
    </p:titleStyle>
    <p:bodyStyle>
      <a:lvl1pPr marL="285590" indent="-285590" algn="l" defTabSz="1142360" rtl="0" eaLnBrk="1" latinLnBrk="0" hangingPunct="1">
        <a:lnSpc>
          <a:spcPct val="90000"/>
        </a:lnSpc>
        <a:spcBef>
          <a:spcPts val="1249"/>
        </a:spcBef>
        <a:buFont typeface="Arial" panose="020B0604020202020204" pitchFamily="34" charset="0"/>
        <a:buChar char="•"/>
        <a:defRPr kumimoji="1" sz="3498" kern="1200">
          <a:solidFill>
            <a:schemeClr val="tx1"/>
          </a:solidFill>
          <a:latin typeface="+mn-lt"/>
          <a:ea typeface="+mn-ea"/>
          <a:cs typeface="+mn-cs"/>
        </a:defRPr>
      </a:lvl1pPr>
      <a:lvl2pPr marL="856770" indent="-285590" algn="l" defTabSz="1142360" rtl="0" eaLnBrk="1" latinLnBrk="0" hangingPunct="1">
        <a:lnSpc>
          <a:spcPct val="90000"/>
        </a:lnSpc>
        <a:spcBef>
          <a:spcPts val="625"/>
        </a:spcBef>
        <a:buFont typeface="Arial" panose="020B0604020202020204" pitchFamily="34" charset="0"/>
        <a:buChar char="•"/>
        <a:defRPr kumimoji="1" sz="2998" kern="1200">
          <a:solidFill>
            <a:schemeClr val="tx1"/>
          </a:solidFill>
          <a:latin typeface="+mn-lt"/>
          <a:ea typeface="+mn-ea"/>
          <a:cs typeface="+mn-cs"/>
        </a:defRPr>
      </a:lvl2pPr>
      <a:lvl3pPr marL="1427950" indent="-285590" algn="l" defTabSz="1142360" rtl="0" eaLnBrk="1" latinLnBrk="0" hangingPunct="1">
        <a:lnSpc>
          <a:spcPct val="90000"/>
        </a:lnSpc>
        <a:spcBef>
          <a:spcPts val="625"/>
        </a:spcBef>
        <a:buFont typeface="Arial" panose="020B0604020202020204" pitchFamily="34" charset="0"/>
        <a:buChar char="•"/>
        <a:defRPr kumimoji="1" sz="2499" kern="1200">
          <a:solidFill>
            <a:schemeClr val="tx1"/>
          </a:solidFill>
          <a:latin typeface="+mn-lt"/>
          <a:ea typeface="+mn-ea"/>
          <a:cs typeface="+mn-cs"/>
        </a:defRPr>
      </a:lvl3pPr>
      <a:lvl4pPr marL="1999130" indent="-285590" algn="l" defTabSz="1142360" rtl="0" eaLnBrk="1" latinLnBrk="0" hangingPunct="1">
        <a:lnSpc>
          <a:spcPct val="90000"/>
        </a:lnSpc>
        <a:spcBef>
          <a:spcPts val="625"/>
        </a:spcBef>
        <a:buFont typeface="Arial" panose="020B0604020202020204" pitchFamily="34" charset="0"/>
        <a:buChar char="•"/>
        <a:defRPr kumimoji="1" sz="2249" kern="1200">
          <a:solidFill>
            <a:schemeClr val="tx1"/>
          </a:solidFill>
          <a:latin typeface="+mn-lt"/>
          <a:ea typeface="+mn-ea"/>
          <a:cs typeface="+mn-cs"/>
        </a:defRPr>
      </a:lvl4pPr>
      <a:lvl5pPr marL="2570310" indent="-285590" algn="l" defTabSz="1142360" rtl="0" eaLnBrk="1" latinLnBrk="0" hangingPunct="1">
        <a:lnSpc>
          <a:spcPct val="90000"/>
        </a:lnSpc>
        <a:spcBef>
          <a:spcPts val="625"/>
        </a:spcBef>
        <a:buFont typeface="Arial" panose="020B0604020202020204" pitchFamily="34" charset="0"/>
        <a:buChar char="•"/>
        <a:defRPr kumimoji="1" sz="2249" kern="1200">
          <a:solidFill>
            <a:schemeClr val="tx1"/>
          </a:solidFill>
          <a:latin typeface="+mn-lt"/>
          <a:ea typeface="+mn-ea"/>
          <a:cs typeface="+mn-cs"/>
        </a:defRPr>
      </a:lvl5pPr>
      <a:lvl6pPr marL="3141490" indent="-285590" algn="l" defTabSz="1142360" rtl="0" eaLnBrk="1" latinLnBrk="0" hangingPunct="1">
        <a:lnSpc>
          <a:spcPct val="90000"/>
        </a:lnSpc>
        <a:spcBef>
          <a:spcPts val="625"/>
        </a:spcBef>
        <a:buFont typeface="Arial" panose="020B0604020202020204" pitchFamily="34" charset="0"/>
        <a:buChar char="•"/>
        <a:defRPr kumimoji="1" sz="2249" kern="1200">
          <a:solidFill>
            <a:schemeClr val="tx1"/>
          </a:solidFill>
          <a:latin typeface="+mn-lt"/>
          <a:ea typeface="+mn-ea"/>
          <a:cs typeface="+mn-cs"/>
        </a:defRPr>
      </a:lvl6pPr>
      <a:lvl7pPr marL="3712670" indent="-285590" algn="l" defTabSz="1142360" rtl="0" eaLnBrk="1" latinLnBrk="0" hangingPunct="1">
        <a:lnSpc>
          <a:spcPct val="90000"/>
        </a:lnSpc>
        <a:spcBef>
          <a:spcPts val="625"/>
        </a:spcBef>
        <a:buFont typeface="Arial" panose="020B0604020202020204" pitchFamily="34" charset="0"/>
        <a:buChar char="•"/>
        <a:defRPr kumimoji="1" sz="2249" kern="1200">
          <a:solidFill>
            <a:schemeClr val="tx1"/>
          </a:solidFill>
          <a:latin typeface="+mn-lt"/>
          <a:ea typeface="+mn-ea"/>
          <a:cs typeface="+mn-cs"/>
        </a:defRPr>
      </a:lvl7pPr>
      <a:lvl8pPr marL="4283850" indent="-285590" algn="l" defTabSz="1142360" rtl="0" eaLnBrk="1" latinLnBrk="0" hangingPunct="1">
        <a:lnSpc>
          <a:spcPct val="90000"/>
        </a:lnSpc>
        <a:spcBef>
          <a:spcPts val="625"/>
        </a:spcBef>
        <a:buFont typeface="Arial" panose="020B0604020202020204" pitchFamily="34" charset="0"/>
        <a:buChar char="•"/>
        <a:defRPr kumimoji="1" sz="2249" kern="1200">
          <a:solidFill>
            <a:schemeClr val="tx1"/>
          </a:solidFill>
          <a:latin typeface="+mn-lt"/>
          <a:ea typeface="+mn-ea"/>
          <a:cs typeface="+mn-cs"/>
        </a:defRPr>
      </a:lvl8pPr>
      <a:lvl9pPr marL="4855030" indent="-285590" algn="l" defTabSz="1142360" rtl="0" eaLnBrk="1" latinLnBrk="0" hangingPunct="1">
        <a:lnSpc>
          <a:spcPct val="90000"/>
        </a:lnSpc>
        <a:spcBef>
          <a:spcPts val="625"/>
        </a:spcBef>
        <a:buFont typeface="Arial" panose="020B0604020202020204" pitchFamily="34" charset="0"/>
        <a:buChar char="•"/>
        <a:defRPr kumimoji="1" sz="2249" kern="1200">
          <a:solidFill>
            <a:schemeClr val="tx1"/>
          </a:solidFill>
          <a:latin typeface="+mn-lt"/>
          <a:ea typeface="+mn-ea"/>
          <a:cs typeface="+mn-cs"/>
        </a:defRPr>
      </a:lvl9pPr>
    </p:bodyStyle>
    <p:otherStyle>
      <a:defPPr>
        <a:defRPr lang="en-US"/>
      </a:defPPr>
      <a:lvl1pPr marL="0" algn="l" defTabSz="1142360" rtl="0" eaLnBrk="1" latinLnBrk="0" hangingPunct="1">
        <a:defRPr kumimoji="1" sz="2249" kern="1200">
          <a:solidFill>
            <a:schemeClr val="tx1"/>
          </a:solidFill>
          <a:latin typeface="+mn-lt"/>
          <a:ea typeface="+mn-ea"/>
          <a:cs typeface="+mn-cs"/>
        </a:defRPr>
      </a:lvl1pPr>
      <a:lvl2pPr marL="571180" algn="l" defTabSz="1142360" rtl="0" eaLnBrk="1" latinLnBrk="0" hangingPunct="1">
        <a:defRPr kumimoji="1" sz="2249" kern="1200">
          <a:solidFill>
            <a:schemeClr val="tx1"/>
          </a:solidFill>
          <a:latin typeface="+mn-lt"/>
          <a:ea typeface="+mn-ea"/>
          <a:cs typeface="+mn-cs"/>
        </a:defRPr>
      </a:lvl2pPr>
      <a:lvl3pPr marL="1142360" algn="l" defTabSz="1142360" rtl="0" eaLnBrk="1" latinLnBrk="0" hangingPunct="1">
        <a:defRPr kumimoji="1" sz="2249" kern="1200">
          <a:solidFill>
            <a:schemeClr val="tx1"/>
          </a:solidFill>
          <a:latin typeface="+mn-lt"/>
          <a:ea typeface="+mn-ea"/>
          <a:cs typeface="+mn-cs"/>
        </a:defRPr>
      </a:lvl3pPr>
      <a:lvl4pPr marL="1713540" algn="l" defTabSz="1142360" rtl="0" eaLnBrk="1" latinLnBrk="0" hangingPunct="1">
        <a:defRPr kumimoji="1" sz="2249" kern="1200">
          <a:solidFill>
            <a:schemeClr val="tx1"/>
          </a:solidFill>
          <a:latin typeface="+mn-lt"/>
          <a:ea typeface="+mn-ea"/>
          <a:cs typeface="+mn-cs"/>
        </a:defRPr>
      </a:lvl4pPr>
      <a:lvl5pPr marL="2284720" algn="l" defTabSz="1142360" rtl="0" eaLnBrk="1" latinLnBrk="0" hangingPunct="1">
        <a:defRPr kumimoji="1" sz="2249" kern="1200">
          <a:solidFill>
            <a:schemeClr val="tx1"/>
          </a:solidFill>
          <a:latin typeface="+mn-lt"/>
          <a:ea typeface="+mn-ea"/>
          <a:cs typeface="+mn-cs"/>
        </a:defRPr>
      </a:lvl5pPr>
      <a:lvl6pPr marL="2855900" algn="l" defTabSz="1142360" rtl="0" eaLnBrk="1" latinLnBrk="0" hangingPunct="1">
        <a:defRPr kumimoji="1" sz="2249" kern="1200">
          <a:solidFill>
            <a:schemeClr val="tx1"/>
          </a:solidFill>
          <a:latin typeface="+mn-lt"/>
          <a:ea typeface="+mn-ea"/>
          <a:cs typeface="+mn-cs"/>
        </a:defRPr>
      </a:lvl6pPr>
      <a:lvl7pPr marL="3427080" algn="l" defTabSz="1142360" rtl="0" eaLnBrk="1" latinLnBrk="0" hangingPunct="1">
        <a:defRPr kumimoji="1" sz="2249" kern="1200">
          <a:solidFill>
            <a:schemeClr val="tx1"/>
          </a:solidFill>
          <a:latin typeface="+mn-lt"/>
          <a:ea typeface="+mn-ea"/>
          <a:cs typeface="+mn-cs"/>
        </a:defRPr>
      </a:lvl7pPr>
      <a:lvl8pPr marL="3998260" algn="l" defTabSz="1142360" rtl="0" eaLnBrk="1" latinLnBrk="0" hangingPunct="1">
        <a:defRPr kumimoji="1" sz="2249" kern="1200">
          <a:solidFill>
            <a:schemeClr val="tx1"/>
          </a:solidFill>
          <a:latin typeface="+mn-lt"/>
          <a:ea typeface="+mn-ea"/>
          <a:cs typeface="+mn-cs"/>
        </a:defRPr>
      </a:lvl8pPr>
      <a:lvl9pPr marL="4569440" algn="l" defTabSz="1142360" rtl="0" eaLnBrk="1" latinLnBrk="0" hangingPunct="1">
        <a:defRPr kumimoji="1" sz="22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jpeg"/><Relationship Id="rId12"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G"/><Relationship Id="rId15" Type="http://schemas.openxmlformats.org/officeDocument/2006/relationships/image" Target="../media/image25.png"/><Relationship Id="rId10" Type="http://schemas.openxmlformats.org/officeDocument/2006/relationships/image" Target="../media/image20.jpeg"/><Relationship Id="rId4" Type="http://schemas.openxmlformats.org/officeDocument/2006/relationships/image" Target="../media/image3.png"/><Relationship Id="rId9" Type="http://schemas.openxmlformats.org/officeDocument/2006/relationships/image" Target="../media/image19.JP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四角形: 角を丸くする 44">
            <a:extLst>
              <a:ext uri="{FF2B5EF4-FFF2-40B4-BE49-F238E27FC236}">
                <a16:creationId xmlns:a16="http://schemas.microsoft.com/office/drawing/2014/main" id="{3C1FB597-26E7-44D3-B3AC-7FD99C71B9B0}"/>
              </a:ext>
            </a:extLst>
          </p:cNvPr>
          <p:cNvSpPr/>
          <p:nvPr/>
        </p:nvSpPr>
        <p:spPr>
          <a:xfrm>
            <a:off x="302016" y="6767023"/>
            <a:ext cx="5673922" cy="1207801"/>
          </a:xfrm>
          <a:prstGeom prst="roundRect">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72B263D2-6ED3-4B20-A553-465094C577CF}"/>
              </a:ext>
            </a:extLst>
          </p:cNvPr>
          <p:cNvPicPr>
            <a:picLocks noChangeAspect="1"/>
          </p:cNvPicPr>
          <p:nvPr/>
        </p:nvPicPr>
        <p:blipFill>
          <a:blip r:embed="rId2"/>
          <a:stretch>
            <a:fillRect/>
          </a:stretch>
        </p:blipFill>
        <p:spPr>
          <a:xfrm>
            <a:off x="2131300" y="1236233"/>
            <a:ext cx="1934807" cy="432000"/>
          </a:xfrm>
          <a:prstGeom prst="rect">
            <a:avLst/>
          </a:prstGeom>
        </p:spPr>
      </p:pic>
      <p:grpSp>
        <p:nvGrpSpPr>
          <p:cNvPr id="8" name="グループ化 7">
            <a:extLst>
              <a:ext uri="{FF2B5EF4-FFF2-40B4-BE49-F238E27FC236}">
                <a16:creationId xmlns:a16="http://schemas.microsoft.com/office/drawing/2014/main" id="{784C37CE-856B-46DD-BFFE-90E22AD789F2}"/>
              </a:ext>
            </a:extLst>
          </p:cNvPr>
          <p:cNvGrpSpPr/>
          <p:nvPr/>
        </p:nvGrpSpPr>
        <p:grpSpPr>
          <a:xfrm>
            <a:off x="6704618" y="188055"/>
            <a:ext cx="4809229" cy="575934"/>
            <a:chOff x="6615410" y="333018"/>
            <a:chExt cx="4809229" cy="575934"/>
          </a:xfrm>
        </p:grpSpPr>
        <p:pic>
          <p:nvPicPr>
            <p:cNvPr id="10" name="図 9">
              <a:extLst>
                <a:ext uri="{FF2B5EF4-FFF2-40B4-BE49-F238E27FC236}">
                  <a16:creationId xmlns:a16="http://schemas.microsoft.com/office/drawing/2014/main" id="{E5EBA236-52FB-466F-8331-4402438BA50E}"/>
                </a:ext>
              </a:extLst>
            </p:cNvPr>
            <p:cNvPicPr>
              <a:picLocks noChangeAspect="1"/>
            </p:cNvPicPr>
            <p:nvPr/>
          </p:nvPicPr>
          <p:blipFill>
            <a:blip r:embed="rId3"/>
            <a:stretch>
              <a:fillRect/>
            </a:stretch>
          </p:blipFill>
          <p:spPr>
            <a:xfrm>
              <a:off x="9049835" y="336249"/>
              <a:ext cx="2374804" cy="572703"/>
            </a:xfrm>
            <a:prstGeom prst="rect">
              <a:avLst/>
            </a:prstGeom>
          </p:spPr>
        </p:pic>
        <p:pic>
          <p:nvPicPr>
            <p:cNvPr id="9" name="図 8">
              <a:extLst>
                <a:ext uri="{FF2B5EF4-FFF2-40B4-BE49-F238E27FC236}">
                  <a16:creationId xmlns:a16="http://schemas.microsoft.com/office/drawing/2014/main" id="{FB31ED47-56F7-4AE5-A976-DE68CE964A69}"/>
                </a:ext>
              </a:extLst>
            </p:cNvPr>
            <p:cNvPicPr>
              <a:picLocks noChangeAspect="1"/>
            </p:cNvPicPr>
            <p:nvPr/>
          </p:nvPicPr>
          <p:blipFill>
            <a:blip r:embed="rId2"/>
            <a:stretch>
              <a:fillRect/>
            </a:stretch>
          </p:blipFill>
          <p:spPr>
            <a:xfrm>
              <a:off x="6615410" y="333018"/>
              <a:ext cx="2569194" cy="573074"/>
            </a:xfrm>
            <a:prstGeom prst="rect">
              <a:avLst/>
            </a:prstGeom>
          </p:spPr>
        </p:pic>
      </p:grpSp>
      <p:sp>
        <p:nvSpPr>
          <p:cNvPr id="3087" name="四角形: 角を丸くする 3086">
            <a:extLst>
              <a:ext uri="{FF2B5EF4-FFF2-40B4-BE49-F238E27FC236}">
                <a16:creationId xmlns:a16="http://schemas.microsoft.com/office/drawing/2014/main" id="{AC125587-2EF8-4EEE-8564-139120E4C4E5}"/>
              </a:ext>
            </a:extLst>
          </p:cNvPr>
          <p:cNvSpPr/>
          <p:nvPr/>
        </p:nvSpPr>
        <p:spPr>
          <a:xfrm>
            <a:off x="302017" y="1207423"/>
            <a:ext cx="5673922" cy="1986258"/>
          </a:xfrm>
          <a:prstGeom prst="roundRect">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四角形: 角を丸くする 39">
            <a:extLst>
              <a:ext uri="{FF2B5EF4-FFF2-40B4-BE49-F238E27FC236}">
                <a16:creationId xmlns:a16="http://schemas.microsoft.com/office/drawing/2014/main" id="{F96FDC41-2F74-419F-BD27-A0C7BDF4D8FF}"/>
              </a:ext>
            </a:extLst>
          </p:cNvPr>
          <p:cNvSpPr/>
          <p:nvPr/>
        </p:nvSpPr>
        <p:spPr>
          <a:xfrm>
            <a:off x="6256335" y="7336545"/>
            <a:ext cx="5673922" cy="1146007"/>
          </a:xfrm>
          <a:prstGeom prst="roundRect">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四角形: 角を丸くする 34">
            <a:extLst>
              <a:ext uri="{FF2B5EF4-FFF2-40B4-BE49-F238E27FC236}">
                <a16:creationId xmlns:a16="http://schemas.microsoft.com/office/drawing/2014/main" id="{E7F1D7DA-821A-430B-8DB1-71B7EF18C5E4}"/>
              </a:ext>
            </a:extLst>
          </p:cNvPr>
          <p:cNvSpPr/>
          <p:nvPr/>
        </p:nvSpPr>
        <p:spPr>
          <a:xfrm>
            <a:off x="6256335" y="5916336"/>
            <a:ext cx="5673922" cy="1289612"/>
          </a:xfrm>
          <a:prstGeom prst="roundRect">
            <a:avLst/>
          </a:prstGeom>
          <a:solidFill>
            <a:schemeClr val="bg1"/>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10918816-4DD7-4BC3-8893-D41C4285D043}"/>
              </a:ext>
            </a:extLst>
          </p:cNvPr>
          <p:cNvSpPr/>
          <p:nvPr/>
        </p:nvSpPr>
        <p:spPr>
          <a:xfrm>
            <a:off x="6256335" y="4392522"/>
            <a:ext cx="5673922" cy="1375238"/>
          </a:xfrm>
          <a:prstGeom prst="roundRect">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8471CDB1-DED2-4DCF-8B68-8A268DF58F9B}"/>
              </a:ext>
            </a:extLst>
          </p:cNvPr>
          <p:cNvSpPr/>
          <p:nvPr/>
        </p:nvSpPr>
        <p:spPr>
          <a:xfrm>
            <a:off x="6256335" y="3061106"/>
            <a:ext cx="5673922" cy="1168371"/>
          </a:xfrm>
          <a:prstGeom prst="roundRect">
            <a:avLst/>
          </a:prstGeom>
          <a:solidFill>
            <a:schemeClr val="bg1"/>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F5B42010-E7E7-4554-8A64-7C68CF56EB58}"/>
              </a:ext>
            </a:extLst>
          </p:cNvPr>
          <p:cNvSpPr/>
          <p:nvPr/>
        </p:nvSpPr>
        <p:spPr>
          <a:xfrm>
            <a:off x="302017" y="5080540"/>
            <a:ext cx="5673922" cy="1162763"/>
          </a:xfrm>
          <a:prstGeom prst="roundRect">
            <a:avLst/>
          </a:prstGeom>
          <a:solidFill>
            <a:schemeClr val="bg1"/>
          </a:solidFill>
          <a:ln w="285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9F44A5CB-DF42-44DD-8728-D5CB12127BA0}"/>
              </a:ext>
            </a:extLst>
          </p:cNvPr>
          <p:cNvSpPr/>
          <p:nvPr/>
        </p:nvSpPr>
        <p:spPr>
          <a:xfrm>
            <a:off x="303865" y="3381279"/>
            <a:ext cx="5673922" cy="1210663"/>
          </a:xfrm>
          <a:prstGeom prst="roundRect">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3220713-7B65-4C27-B638-92010657341F}"/>
              </a:ext>
            </a:extLst>
          </p:cNvPr>
          <p:cNvSpPr/>
          <p:nvPr/>
        </p:nvSpPr>
        <p:spPr>
          <a:xfrm>
            <a:off x="204894" y="236970"/>
            <a:ext cx="5730771" cy="5736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052" tIns="43528" rIns="87052" bIns="43528" numCol="1" spcCol="0" rtlCol="0" fromWordArt="0" anchor="ctr" anchorCtr="0" forceAA="0" compatLnSpc="1">
            <a:prstTxWarp prst="textNoShape">
              <a:avLst/>
            </a:prstTxWarp>
            <a:noAutofit/>
          </a:bodyPr>
          <a:lstStyle/>
          <a:p>
            <a:pPr algn="ctr"/>
            <a:r>
              <a:rPr lang="ja-JP" altLang="en-US" sz="2800" dirty="0">
                <a:ln w="0"/>
                <a:solidFill>
                  <a:srgbClr val="B55353"/>
                </a:solidFill>
                <a:effectLst>
                  <a:outerShdw blurRad="38100" dist="19050" dir="2700000" algn="tl" rotWithShape="0">
                    <a:schemeClr val="dk1">
                      <a:alpha val="40000"/>
                    </a:schemeClr>
                  </a:outerShdw>
                </a:effectLst>
                <a:latin typeface="HGS創英角ﾎﾟｯﾌﾟ体" panose="040B0A00000000000000" pitchFamily="50" charset="-128"/>
                <a:ea typeface="HGS創英角ﾎﾟｯﾌﾟ体" panose="040B0A00000000000000" pitchFamily="50" charset="-128"/>
              </a:rPr>
              <a:t>置き薬みらいレター　</a:t>
            </a:r>
          </a:p>
        </p:txBody>
      </p:sp>
      <p:pic>
        <p:nvPicPr>
          <p:cNvPr id="5" name="図 4">
            <a:extLst>
              <a:ext uri="{FF2B5EF4-FFF2-40B4-BE49-F238E27FC236}">
                <a16:creationId xmlns:a16="http://schemas.microsoft.com/office/drawing/2014/main" id="{91EF730B-B0DE-4DF3-80BE-5C2B4FF72284}"/>
              </a:ext>
            </a:extLst>
          </p:cNvPr>
          <p:cNvPicPr>
            <a:picLocks noChangeAspect="1"/>
          </p:cNvPicPr>
          <p:nvPr/>
        </p:nvPicPr>
        <p:blipFill rotWithShape="1">
          <a:blip r:embed="rId4"/>
          <a:srcRect l="36544" t="34942" r="54318" b="44342"/>
          <a:stretch/>
        </p:blipFill>
        <p:spPr>
          <a:xfrm>
            <a:off x="12258500" y="0"/>
            <a:ext cx="1513109" cy="1928553"/>
          </a:xfrm>
          <a:prstGeom prst="rect">
            <a:avLst/>
          </a:prstGeom>
        </p:spPr>
      </p:pic>
      <p:sp>
        <p:nvSpPr>
          <p:cNvPr id="2" name="テキスト ボックス 1">
            <a:extLst>
              <a:ext uri="{FF2B5EF4-FFF2-40B4-BE49-F238E27FC236}">
                <a16:creationId xmlns:a16="http://schemas.microsoft.com/office/drawing/2014/main" id="{B7AEFC6C-E8BB-451A-AD86-E0421DA85E37}"/>
              </a:ext>
            </a:extLst>
          </p:cNvPr>
          <p:cNvSpPr txBox="1"/>
          <p:nvPr/>
        </p:nvSpPr>
        <p:spPr>
          <a:xfrm>
            <a:off x="6426730" y="296471"/>
            <a:ext cx="5463472" cy="2485296"/>
          </a:xfrm>
          <a:prstGeom prst="rect">
            <a:avLst/>
          </a:prstGeom>
          <a:noFill/>
          <a:ln>
            <a:noFill/>
          </a:ln>
        </p:spPr>
        <p:txBody>
          <a:bodyPr wrap="square" rtlCol="0">
            <a:spAutoFit/>
          </a:bodyPr>
          <a:lstStyle/>
          <a:p>
            <a:pPr algn="ctr"/>
            <a:r>
              <a:rPr kumimoji="1" lang="ja-JP" altLang="en-US"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ニューズレター㈱みらいのチームについて</a:t>
            </a:r>
            <a:endParaRPr kumimoji="1" lang="en-US" altLang="ja-JP" dirty="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algn="ctr"/>
            <a:endParaRPr kumimoji="1" lang="en-US" altLang="ja-JP" sz="1400" dirty="0">
              <a:highlight>
                <a:srgbClr val="FF9966"/>
              </a:highlight>
              <a:latin typeface="HG丸ｺﾞｼｯｸM-PRO" panose="020F0600000000000000" pitchFamily="50" charset="-128"/>
              <a:ea typeface="HG丸ｺﾞｼｯｸM-PRO" panose="020F0600000000000000" pitchFamily="50" charset="-128"/>
            </a:endParaRPr>
          </a:p>
          <a:p>
            <a:r>
              <a:rPr kumimoji="1" lang="ja-JP" altLang="en-US" sz="1100" b="1" dirty="0">
                <a:uFill>
                  <a:solidFill>
                    <a:srgbClr val="C00000"/>
                  </a:solidFill>
                </a:uFill>
                <a:latin typeface="HG丸ｺﾞｼｯｸM-PRO" panose="020F0600000000000000" pitchFamily="50" charset="-128"/>
                <a:ea typeface="HG丸ｺﾞｼｯｸM-PRO" panose="020F0600000000000000" pitchFamily="50" charset="-128"/>
              </a:rPr>
              <a:t>＜株式会社みらいのチームとは＞</a:t>
            </a:r>
            <a:endParaRPr kumimoji="1" lang="en-US" altLang="ja-JP" sz="1100" b="1" dirty="0">
              <a:uFill>
                <a:solidFill>
                  <a:srgbClr val="C00000"/>
                </a:solidFill>
              </a:uFill>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令和</a:t>
            </a:r>
            <a:r>
              <a:rPr kumimoji="1" lang="en-US" altLang="ja-JP" sz="900" dirty="0">
                <a:latin typeface="HG丸ｺﾞｼｯｸM-PRO" panose="020F0600000000000000" pitchFamily="50" charset="-128"/>
                <a:ea typeface="HG丸ｺﾞｼｯｸM-PRO" panose="020F0600000000000000" pitchFamily="50" charset="-128"/>
              </a:rPr>
              <a:t>3</a:t>
            </a:r>
            <a:r>
              <a:rPr kumimoji="1" lang="ja-JP" altLang="en-US" sz="900" dirty="0">
                <a:latin typeface="HG丸ｺﾞｼｯｸM-PRO" panose="020F0600000000000000" pitchFamily="50" charset="-128"/>
                <a:ea typeface="HG丸ｺﾞｼｯｸM-PRO" panose="020F0600000000000000" pitchFamily="50" charset="-128"/>
              </a:rPr>
              <a:t>年</a:t>
            </a:r>
            <a:r>
              <a:rPr kumimoji="1" lang="en-US" altLang="ja-JP" sz="900" dirty="0">
                <a:latin typeface="HG丸ｺﾞｼｯｸM-PRO" panose="020F0600000000000000" pitchFamily="50" charset="-128"/>
                <a:ea typeface="HG丸ｺﾞｼｯｸM-PRO" panose="020F0600000000000000" pitchFamily="50" charset="-128"/>
              </a:rPr>
              <a:t>4</a:t>
            </a:r>
            <a:r>
              <a:rPr kumimoji="1" lang="ja-JP" altLang="en-US" sz="900" dirty="0">
                <a:latin typeface="HG丸ｺﾞｼｯｸM-PRO" panose="020F0600000000000000" pitchFamily="50" charset="-128"/>
                <a:ea typeface="HG丸ｺﾞｼｯｸM-PRO" panose="020F0600000000000000" pitchFamily="50" charset="-128"/>
              </a:rPr>
              <a:t>月</a:t>
            </a:r>
            <a:r>
              <a:rPr kumimoji="1" lang="en-US" altLang="ja-JP" sz="900" dirty="0">
                <a:latin typeface="HG丸ｺﾞｼｯｸM-PRO" panose="020F0600000000000000" pitchFamily="50" charset="-128"/>
                <a:ea typeface="HG丸ｺﾞｼｯｸM-PRO" panose="020F0600000000000000" pitchFamily="50" charset="-128"/>
              </a:rPr>
              <a:t>26</a:t>
            </a:r>
            <a:r>
              <a:rPr kumimoji="1" lang="ja-JP" altLang="en-US" sz="900" dirty="0">
                <a:latin typeface="HG丸ｺﾞｼｯｸM-PRO" panose="020F0600000000000000" pitchFamily="50" charset="-128"/>
                <a:ea typeface="HG丸ｺﾞｼｯｸM-PRO" panose="020F0600000000000000" pitchFamily="50" charset="-128"/>
              </a:rPr>
              <a:t>日に設立しました、広栄ケミカル㈱と㈱上薬研究所の共同出資会社です。</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r>
              <a:rPr kumimoji="1" lang="ja-JP" altLang="en-US" sz="1100" b="1" dirty="0">
                <a:uFill>
                  <a:solidFill>
                    <a:srgbClr val="C00000"/>
                  </a:solidFill>
                </a:uFill>
                <a:latin typeface="HG丸ｺﾞｼｯｸM-PRO" panose="020F0600000000000000" pitchFamily="50" charset="-128"/>
                <a:ea typeface="HG丸ｺﾞｼｯｸM-PRO" panose="020F0600000000000000" pitchFamily="50" charset="-128"/>
              </a:rPr>
              <a:t>＜企業理念＞</a:t>
            </a:r>
            <a:endParaRPr kumimoji="1" lang="en-US" altLang="ja-JP" sz="1100" b="1" dirty="0">
              <a:uFill>
                <a:solidFill>
                  <a:srgbClr val="C00000"/>
                </a:solidFill>
              </a:uFill>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「人と人とのつながりの価値を最大化し、配置薬業界の未来を共に拓く」</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＜設立目的＞</a:t>
            </a:r>
            <a:endParaRPr kumimoji="1" lang="en-US" altLang="ja-JP" sz="1100" b="1"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配置薬業界における</a:t>
            </a:r>
            <a:r>
              <a:rPr kumimoji="1" lang="en-US" altLang="ja-JP" sz="900" dirty="0">
                <a:latin typeface="HG丸ｺﾞｼｯｸM-PRO" panose="020F0600000000000000" pitchFamily="50" charset="-128"/>
                <a:ea typeface="HG丸ｺﾞｼｯｸM-PRO" panose="020F0600000000000000" pitchFamily="50" charset="-128"/>
              </a:rPr>
              <a:t>LTV(Life Time Value)</a:t>
            </a:r>
            <a:r>
              <a:rPr kumimoji="1" lang="ja-JP" altLang="en-US" sz="900" dirty="0">
                <a:latin typeface="HG丸ｺﾞｼｯｸM-PRO" panose="020F0600000000000000" pitchFamily="50" charset="-128"/>
                <a:ea typeface="HG丸ｺﾞｼｯｸM-PRO" panose="020F0600000000000000" pitchFamily="50" charset="-128"/>
              </a:rPr>
              <a:t>の最大化</a:t>
            </a:r>
          </a:p>
          <a:p>
            <a:r>
              <a:rPr kumimoji="1" lang="ja-JP" altLang="en-US" sz="900" dirty="0">
                <a:latin typeface="HG丸ｺﾞｼｯｸM-PRO" panose="020F0600000000000000" pitchFamily="50" charset="-128"/>
                <a:ea typeface="HG丸ｺﾞｼｯｸM-PRO" panose="020F0600000000000000" pitchFamily="50" charset="-128"/>
              </a:rPr>
              <a:t>㈱みらいのチームの最大のミッションは</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「価値創造で</a:t>
            </a:r>
            <a:r>
              <a:rPr kumimoji="1" lang="en-US" altLang="ja-JP" sz="900" dirty="0">
                <a:latin typeface="HG丸ｺﾞｼｯｸM-PRO" panose="020F0600000000000000" pitchFamily="50" charset="-128"/>
                <a:ea typeface="HG丸ｺﾞｼｯｸM-PRO" panose="020F0600000000000000" pitchFamily="50" charset="-128"/>
              </a:rPr>
              <a:t>LTV(1</a:t>
            </a:r>
            <a:r>
              <a:rPr kumimoji="1" lang="ja-JP" altLang="en-US" sz="900" dirty="0">
                <a:latin typeface="HG丸ｺﾞｼｯｸM-PRO" panose="020F0600000000000000" pitchFamily="50" charset="-128"/>
                <a:ea typeface="HG丸ｺﾞｼｯｸM-PRO" panose="020F0600000000000000" pitchFamily="50" charset="-128"/>
              </a:rPr>
              <a:t>人のお客様の継続した売上</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の最大化」です。</a:t>
            </a:r>
          </a:p>
          <a:p>
            <a:r>
              <a:rPr kumimoji="1" lang="ja-JP" altLang="en-US" sz="900" dirty="0">
                <a:latin typeface="HG丸ｺﾞｼｯｸM-PRO" panose="020F0600000000000000" pitchFamily="50" charset="-128"/>
                <a:ea typeface="HG丸ｺﾞｼｯｸM-PRO" panose="020F0600000000000000" pitchFamily="50" charset="-128"/>
              </a:rPr>
              <a:t>そのために必要なコミュニケーション力や買い続けていただく仕組みを皆様と一緒に創って参ります。</a:t>
            </a:r>
          </a:p>
          <a:p>
            <a:r>
              <a:rPr kumimoji="1" lang="ja-JP" altLang="en-US" sz="900" dirty="0">
                <a:latin typeface="HG丸ｺﾞｼｯｸM-PRO" panose="020F0600000000000000" pitchFamily="50" charset="-128"/>
                <a:ea typeface="HG丸ｺﾞｼｯｸM-PRO" panose="020F0600000000000000" pitchFamily="50" charset="-128"/>
              </a:rPr>
              <a:t>お客様</a:t>
            </a:r>
            <a:r>
              <a:rPr kumimoji="1" lang="en-US" altLang="ja-JP" sz="900" dirty="0">
                <a:latin typeface="HG丸ｺﾞｼｯｸM-PRO" panose="020F0600000000000000" pitchFamily="50" charset="-128"/>
                <a:ea typeface="HG丸ｺﾞｼｯｸM-PRO" panose="020F0600000000000000" pitchFamily="50" charset="-128"/>
              </a:rPr>
              <a:t>1</a:t>
            </a:r>
            <a:r>
              <a:rPr kumimoji="1" lang="ja-JP" altLang="en-US" sz="900" dirty="0">
                <a:latin typeface="HG丸ｺﾞｼｯｸM-PRO" panose="020F0600000000000000" pitchFamily="50" charset="-128"/>
                <a:ea typeface="HG丸ｺﾞｼｯｸM-PRO" panose="020F0600000000000000" pitchFamily="50" charset="-128"/>
              </a:rPr>
              <a:t>人</a:t>
            </a:r>
            <a:r>
              <a:rPr kumimoji="1" lang="en-US" altLang="ja-JP" sz="900" dirty="0">
                <a:latin typeface="HG丸ｺﾞｼｯｸM-PRO" panose="020F0600000000000000" pitchFamily="50" charset="-128"/>
                <a:ea typeface="HG丸ｺﾞｼｯｸM-PRO" panose="020F0600000000000000" pitchFamily="50" charset="-128"/>
              </a:rPr>
              <a:t>1</a:t>
            </a:r>
            <a:r>
              <a:rPr kumimoji="1" lang="ja-JP" altLang="en-US" sz="900" dirty="0">
                <a:latin typeface="HG丸ｺﾞｼｯｸM-PRO" panose="020F0600000000000000" pitchFamily="50" charset="-128"/>
                <a:ea typeface="HG丸ｺﾞｼｯｸM-PRO" panose="020F0600000000000000" pitchFamily="50" charset="-128"/>
              </a:rPr>
              <a:t>人の人生を豊かなものにすることで、貴社と配置薬業界のさらなる発展を実現いたします。</a:t>
            </a:r>
          </a:p>
          <a:p>
            <a:endParaRPr kumimoji="1" lang="ja-JP" altLang="en-US" sz="1050" dirty="0"/>
          </a:p>
        </p:txBody>
      </p:sp>
      <p:sp>
        <p:nvSpPr>
          <p:cNvPr id="3" name="テキスト ボックス 2">
            <a:extLst>
              <a:ext uri="{FF2B5EF4-FFF2-40B4-BE49-F238E27FC236}">
                <a16:creationId xmlns:a16="http://schemas.microsoft.com/office/drawing/2014/main" id="{4D876820-71FA-4FEF-8D63-B467DBA1123F}"/>
              </a:ext>
            </a:extLst>
          </p:cNvPr>
          <p:cNvSpPr txBox="1"/>
          <p:nvPr/>
        </p:nvSpPr>
        <p:spPr>
          <a:xfrm>
            <a:off x="398090" y="1242828"/>
            <a:ext cx="5481775" cy="1992853"/>
          </a:xfrm>
          <a:prstGeom prst="rect">
            <a:avLst/>
          </a:prstGeom>
          <a:noFill/>
        </p:spPr>
        <p:txBody>
          <a:bodyPr wrap="square" rtlCol="0">
            <a:spAutoFit/>
          </a:bodyPr>
          <a:lstStyle/>
          <a:p>
            <a:pPr algn="ctr"/>
            <a:r>
              <a:rPr kumimoji="1" lang="ja-JP" altLang="en-US" dirty="0">
                <a:ln w="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rPr>
              <a:t>創刊のご挨拶</a:t>
            </a:r>
            <a:endParaRPr kumimoji="1" lang="en-US" altLang="ja-JP" dirty="0">
              <a:ln w="0"/>
              <a:effectLst>
                <a:outerShdw blurRad="38100" dist="38100" dir="2700000" algn="tl">
                  <a:srgbClr val="000000">
                    <a:alpha val="43137"/>
                  </a:srgbClr>
                </a:outerShdw>
              </a:effectLst>
              <a:latin typeface="HGS創英角ﾎﾟｯﾌﾟ体" panose="040B0A00000000000000" pitchFamily="50" charset="-128"/>
              <a:ea typeface="HGS創英角ﾎﾟｯﾌﾟ体" panose="040B0A00000000000000" pitchFamily="50" charset="-128"/>
            </a:endParaRPr>
          </a:p>
          <a:p>
            <a:pPr algn="ctr"/>
            <a:endParaRPr kumimoji="1" lang="en-US" altLang="ja-JP" sz="1200" b="1" u="sng"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日頃より、みらいのチーム の活動へのご理解とご協力をいただき誠にありがとうございます。</a:t>
            </a:r>
          </a:p>
          <a:p>
            <a:r>
              <a:rPr kumimoji="1" lang="ja-JP" altLang="en-US" sz="900" dirty="0">
                <a:latin typeface="HG丸ｺﾞｼｯｸM-PRO" panose="020F0600000000000000" pitchFamily="50" charset="-128"/>
                <a:ea typeface="HG丸ｺﾞｼｯｸM-PRO" panose="020F0600000000000000" pitchFamily="50" charset="-128"/>
              </a:rPr>
              <a:t>このたび私たちは、配置薬業界にかかわる全ての人を元気にしたい、そしてこの素晴らしい商いのバトンを、みらいにつなげたいとの思いで「置き薬みらいレター」を創刊することといたしました。</a:t>
            </a:r>
          </a:p>
          <a:p>
            <a:r>
              <a:rPr kumimoji="1" lang="ja-JP" altLang="en-US" sz="900" dirty="0">
                <a:latin typeface="HG丸ｺﾞｼｯｸM-PRO" panose="020F0600000000000000" pitchFamily="50" charset="-128"/>
                <a:ea typeface="HG丸ｺﾞｼｯｸM-PRO" panose="020F0600000000000000" pitchFamily="50" charset="-128"/>
              </a:rPr>
              <a:t>この「置き薬みらいレター」は、私たちの活動報告はほどほどに、配置薬業のみらいを信じ舵を取り続けている経営者様と、日々お客様の健康とお喜びに奉仕する社員様にスポットをあて、その活躍や、お役立ち情報を発信してまいります。また、一方通行の発信に留まらず、皆様と共に良いものに創り上げていきたいと考えています。</a:t>
            </a:r>
          </a:p>
          <a:p>
            <a:r>
              <a:rPr kumimoji="1" lang="ja-JP" altLang="en-US" sz="900" dirty="0">
                <a:latin typeface="HG丸ｺﾞｼｯｸM-PRO" panose="020F0600000000000000" pitchFamily="50" charset="-128"/>
                <a:ea typeface="HG丸ｺﾞｼｯｸM-PRO" panose="020F0600000000000000" pitchFamily="50" charset="-128"/>
              </a:rPr>
              <a:t>ぜひ「〇〇の特集を組んで欲しい」や「あの人にインタビューして欲しい」など、皆様からのご要望をお待ちしております。今後ともご協力の程よろしくお願い申し上げます。</a:t>
            </a:r>
          </a:p>
          <a:p>
            <a:pPr algn="ctr"/>
            <a:endParaRPr kumimoji="1" lang="ja-JP" altLang="en-US" sz="1050" dirty="0"/>
          </a:p>
        </p:txBody>
      </p:sp>
      <p:graphicFrame>
        <p:nvGraphicFramePr>
          <p:cNvPr id="38" name="表 2">
            <a:extLst>
              <a:ext uri="{FF2B5EF4-FFF2-40B4-BE49-F238E27FC236}">
                <a16:creationId xmlns:a16="http://schemas.microsoft.com/office/drawing/2014/main" id="{238E8E1C-F04A-4CD0-AE89-8881FC4B6C1D}"/>
              </a:ext>
            </a:extLst>
          </p:cNvPr>
          <p:cNvGraphicFramePr>
            <a:graphicFrameLocks noGrp="1"/>
          </p:cNvGraphicFramePr>
          <p:nvPr>
            <p:extLst>
              <p:ext uri="{D42A27DB-BD31-4B8C-83A1-F6EECF244321}">
                <p14:modId xmlns:p14="http://schemas.microsoft.com/office/powerpoint/2010/main" val="790936207"/>
              </p:ext>
            </p:extLst>
          </p:nvPr>
        </p:nvGraphicFramePr>
        <p:xfrm>
          <a:off x="303865" y="3394703"/>
          <a:ext cx="5673922" cy="1205803"/>
        </p:xfrm>
        <a:graphic>
          <a:graphicData uri="http://schemas.openxmlformats.org/drawingml/2006/table">
            <a:tbl>
              <a:tblPr firstRow="1" bandRow="1">
                <a:tableStyleId>{0E3FDE45-AF77-4B5C-9715-49D594BDF05E}</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35279">
                <a:tc rowSpan="3">
                  <a:txBody>
                    <a:bodyPr/>
                    <a:lstStyle/>
                    <a:p>
                      <a:endParaRPr kumimoji="1" lang="ja-JP" altLang="en-US" dirty="0"/>
                    </a:p>
                  </a:txBody>
                  <a:tcPr>
                    <a:lnL w="12700" cap="flat" cmpd="sng" algn="ctr">
                      <a:noFill/>
                      <a:prstDash val="solid"/>
                      <a:round/>
                      <a:headEnd type="none" w="med" len="med"/>
                      <a:tailEnd type="none" w="med" len="med"/>
                    </a:lnL>
                    <a:lnR w="1905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latin typeface="HG丸ｺﾞｼｯｸM-PRO" panose="020F0600000000000000" pitchFamily="50" charset="-128"/>
                          <a:ea typeface="HG丸ｺﾞｼｯｸM-PRO" panose="020F0600000000000000" pitchFamily="50" charset="-128"/>
                        </a:rPr>
                        <a:t>ともだ</a:t>
                      </a:r>
                      <a:r>
                        <a:rPr kumimoji="1" lang="ja-JP" altLang="en-US" sz="900" dirty="0">
                          <a:latin typeface="HG丸ｺﾞｼｯｸM-PRO" panose="020F0600000000000000" pitchFamily="50" charset="-128"/>
                          <a:ea typeface="HG丸ｺﾞｼｯｸM-PRO" panose="020F0600000000000000" pitchFamily="50" charset="-128"/>
                        </a:rPr>
                        <a:t>　ようぞう</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294098">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HG丸ｺﾞｼｯｸM-PRO" panose="020F0600000000000000" pitchFamily="50" charset="-128"/>
                          <a:ea typeface="HG丸ｺﾞｼｯｸM-PRO" panose="020F0600000000000000" pitchFamily="50" charset="-128"/>
                        </a:rPr>
                        <a:t>友田　洋三</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676426">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a:latin typeface="HG丸ｺﾞｼｯｸM-PRO" panose="020F0600000000000000" pitchFamily="50" charset="-128"/>
                          <a:ea typeface="HG丸ｺﾞｼｯｸM-PRO" panose="020F0600000000000000" pitchFamily="50" charset="-128"/>
                        </a:rPr>
                        <a:t>ひと夏で屋外を</a:t>
                      </a:r>
                      <a:r>
                        <a:rPr kumimoji="1" lang="en-US" altLang="ja-JP" sz="900" dirty="0">
                          <a:latin typeface="HG丸ｺﾞｼｯｸM-PRO" panose="020F0600000000000000" pitchFamily="50" charset="-128"/>
                          <a:ea typeface="HG丸ｺﾞｼｯｸM-PRO" panose="020F0600000000000000" pitchFamily="50" charset="-128"/>
                        </a:rPr>
                        <a:t>20Km</a:t>
                      </a:r>
                      <a:r>
                        <a:rPr kumimoji="1" lang="ja-JP" altLang="en-US" sz="900" dirty="0">
                          <a:latin typeface="HG丸ｺﾞｼｯｸM-PRO" panose="020F0600000000000000" pitchFamily="50" charset="-128"/>
                          <a:ea typeface="HG丸ｺﾞｼｯｸM-PRO" panose="020F0600000000000000" pitchFamily="50" charset="-128"/>
                        </a:rPr>
                        <a:t>泳ぐようにして</a:t>
                      </a:r>
                      <a:r>
                        <a:rPr kumimoji="1" lang="en-US" altLang="ja-JP" sz="900" dirty="0">
                          <a:latin typeface="HG丸ｺﾞｼｯｸM-PRO" panose="020F0600000000000000" pitchFamily="50" charset="-128"/>
                          <a:ea typeface="HG丸ｺﾞｼｯｸM-PRO" panose="020F0600000000000000" pitchFamily="50" charset="-128"/>
                        </a:rPr>
                        <a:t>20</a:t>
                      </a:r>
                      <a:r>
                        <a:rPr kumimoji="1" lang="ja-JP" altLang="en-US" sz="900" dirty="0">
                          <a:latin typeface="HG丸ｺﾞｼｯｸM-PRO" panose="020F0600000000000000" pitchFamily="50" charset="-128"/>
                          <a:ea typeface="HG丸ｺﾞｼｯｸM-PRO" panose="020F0600000000000000" pitchFamily="50" charset="-128"/>
                        </a:rPr>
                        <a:t>年過ぎました。</a:t>
                      </a:r>
                    </a:p>
                    <a:p>
                      <a:r>
                        <a:rPr kumimoji="1" lang="ja-JP" altLang="en-US" sz="900" dirty="0">
                          <a:latin typeface="HG丸ｺﾞｼｯｸM-PRO" panose="020F0600000000000000" pitchFamily="50" charset="-128"/>
                          <a:ea typeface="HG丸ｺﾞｼｯｸM-PRO" panose="020F0600000000000000" pitchFamily="50" charset="-128"/>
                        </a:rPr>
                        <a:t>肌の色が黒光りするので毎年妻から自粛要請がでますが続けています。毎年新たな発見があり愉しいから続けていけるのだろうと思っています。</a:t>
                      </a:r>
                    </a:p>
                    <a:p>
                      <a:r>
                        <a:rPr kumimoji="1" lang="ja-JP" altLang="en-US" sz="900" dirty="0">
                          <a:latin typeface="HG丸ｺﾞｼｯｸM-PRO" panose="020F0600000000000000" pitchFamily="50" charset="-128"/>
                          <a:ea typeface="HG丸ｺﾞｼｯｸM-PRO" panose="020F0600000000000000" pitchFamily="50" charset="-128"/>
                        </a:rPr>
                        <a:t>継続、発見、変化を感じれば愉しくなるを、皆様と共創し伴走していきます</a:t>
                      </a:r>
                      <a:r>
                        <a:rPr kumimoji="1" lang="ja-JP" altLang="en-US" sz="900" dirty="0"/>
                        <a:t>。</a:t>
                      </a:r>
                    </a:p>
                  </a:txBody>
                  <a:tcP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pic>
        <p:nvPicPr>
          <p:cNvPr id="30" name="図 29">
            <a:extLst>
              <a:ext uri="{FF2B5EF4-FFF2-40B4-BE49-F238E27FC236}">
                <a16:creationId xmlns:a16="http://schemas.microsoft.com/office/drawing/2014/main" id="{86312C0E-A5CA-4746-9CE7-6616513AA475}"/>
              </a:ext>
            </a:extLst>
          </p:cNvPr>
          <p:cNvPicPr>
            <a:picLocks noChangeAspect="1"/>
          </p:cNvPicPr>
          <p:nvPr/>
        </p:nvPicPr>
        <p:blipFill>
          <a:blip r:embed="rId5"/>
          <a:stretch>
            <a:fillRect/>
          </a:stretch>
        </p:blipFill>
        <p:spPr>
          <a:xfrm>
            <a:off x="637872" y="3418196"/>
            <a:ext cx="466643" cy="936000"/>
          </a:xfrm>
          <a:prstGeom prst="rect">
            <a:avLst/>
          </a:prstGeom>
        </p:spPr>
      </p:pic>
      <p:graphicFrame>
        <p:nvGraphicFramePr>
          <p:cNvPr id="49" name="表 2">
            <a:extLst>
              <a:ext uri="{FF2B5EF4-FFF2-40B4-BE49-F238E27FC236}">
                <a16:creationId xmlns:a16="http://schemas.microsoft.com/office/drawing/2014/main" id="{DA6A7EAF-C1F1-4EF7-97C8-6AF17098FDE4}"/>
              </a:ext>
            </a:extLst>
          </p:cNvPr>
          <p:cNvGraphicFramePr>
            <a:graphicFrameLocks noGrp="1"/>
          </p:cNvGraphicFramePr>
          <p:nvPr>
            <p:extLst>
              <p:ext uri="{D42A27DB-BD31-4B8C-83A1-F6EECF244321}">
                <p14:modId xmlns:p14="http://schemas.microsoft.com/office/powerpoint/2010/main" val="3694467127"/>
              </p:ext>
            </p:extLst>
          </p:nvPr>
        </p:nvGraphicFramePr>
        <p:xfrm>
          <a:off x="6273359" y="3081299"/>
          <a:ext cx="5673922" cy="1153351"/>
        </p:xfrm>
        <a:graphic>
          <a:graphicData uri="http://schemas.openxmlformats.org/drawingml/2006/table">
            <a:tbl>
              <a:tblPr firstRow="1" bandRow="1">
                <a:tableStyleId>{D27102A9-8310-4765-A935-A1911B00CA55}</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13580">
                <a:tc rowSpan="3">
                  <a:txBody>
                    <a:bodyPr/>
                    <a:lstStyle/>
                    <a:p>
                      <a:endParaRPr kumimoji="1" lang="ja-JP" altLang="en-US" dirty="0"/>
                    </a:p>
                  </a:txBody>
                  <a:tcPr>
                    <a:lnL>
                      <a:noFill/>
                    </a:lnL>
                    <a:lnR w="28575" cap="flat" cmpd="sng" algn="ctr">
                      <a:solidFill>
                        <a:schemeClr val="accent4">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800" dirty="0">
                          <a:latin typeface="HG丸ｺﾞｼｯｸM-PRO" panose="020F0600000000000000" pitchFamily="50" charset="-128"/>
                          <a:ea typeface="HG丸ｺﾞｼｯｸM-PRO" panose="020F0600000000000000" pitchFamily="50" charset="-128"/>
                        </a:rPr>
                        <a:t>たなか　しんいちろう</a:t>
                      </a:r>
                    </a:p>
                  </a:txBody>
                  <a:tcPr anchor="ctr">
                    <a:lnL w="28575" cap="flat" cmpd="sng" algn="ctr">
                      <a:solidFill>
                        <a:schemeClr val="accent4">
                          <a:lumMod val="40000"/>
                          <a:lumOff val="60000"/>
                        </a:schemeClr>
                      </a:solidFill>
                      <a:prstDash val="solid"/>
                      <a:round/>
                      <a:headEnd type="none" w="med" len="med"/>
                      <a:tailEnd type="none" w="med" len="med"/>
                    </a:lnL>
                    <a:lnR>
                      <a:noFill/>
                    </a:lnR>
                    <a:lnT w="12700" cmpd="sng">
                      <a:noFill/>
                    </a:lnT>
                    <a:lnB w="2857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266975">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HG丸ｺﾞｼｯｸM-PRO" panose="020F0600000000000000" pitchFamily="50" charset="-128"/>
                          <a:ea typeface="HG丸ｺﾞｼｯｸM-PRO" panose="020F0600000000000000" pitchFamily="50" charset="-128"/>
                        </a:rPr>
                        <a:t>田中　愼一郎</a:t>
                      </a:r>
                    </a:p>
                  </a:txBody>
                  <a:tcPr anchor="ctr">
                    <a:lnL w="28575" cap="flat" cmpd="sng" algn="ctr">
                      <a:solidFill>
                        <a:schemeClr val="accent4">
                          <a:lumMod val="40000"/>
                          <a:lumOff val="60000"/>
                        </a:schemeClr>
                      </a:solidFill>
                      <a:prstDash val="solid"/>
                      <a:round/>
                      <a:headEnd type="none" w="med" len="med"/>
                      <a:tailEnd type="none" w="med" len="med"/>
                    </a:lnL>
                    <a:lnR>
                      <a:noFill/>
                    </a:lnR>
                    <a:lnT w="28575" cap="flat" cmpd="sng" algn="ctr">
                      <a:solidFill>
                        <a:schemeClr val="accent4">
                          <a:lumMod val="40000"/>
                          <a:lumOff val="60000"/>
                        </a:schemeClr>
                      </a:solidFill>
                      <a:prstDash val="solid"/>
                      <a:round/>
                      <a:headEnd type="none" w="med" len="med"/>
                      <a:tailEnd type="none" w="med" len="med"/>
                    </a:lnT>
                    <a:lnB w="2857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665451">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a:latin typeface="HG丸ｺﾞｼｯｸM-PRO" panose="020F0600000000000000" pitchFamily="50" charset="-128"/>
                          <a:ea typeface="HG丸ｺﾞｼｯｸM-PRO" panose="020F0600000000000000" pitchFamily="50" charset="-128"/>
                        </a:rPr>
                        <a:t>一昨年に双子の孫も生まれ、今年</a:t>
                      </a:r>
                      <a:r>
                        <a:rPr kumimoji="1" lang="en-US" altLang="ja-JP" sz="900" dirty="0">
                          <a:latin typeface="HG丸ｺﾞｼｯｸM-PRO" panose="020F0600000000000000" pitchFamily="50" charset="-128"/>
                          <a:ea typeface="HG丸ｺﾞｼｯｸM-PRO" panose="020F0600000000000000" pitchFamily="50" charset="-128"/>
                        </a:rPr>
                        <a:t>2</a:t>
                      </a:r>
                      <a:r>
                        <a:rPr kumimoji="1" lang="ja-JP" altLang="en-US" sz="900" dirty="0">
                          <a:latin typeface="HG丸ｺﾞｼｯｸM-PRO" panose="020F0600000000000000" pitchFamily="50" charset="-128"/>
                          <a:ea typeface="HG丸ｺﾞｼｯｸM-PRO" panose="020F0600000000000000" pitchFamily="50" charset="-128"/>
                        </a:rPr>
                        <a:t>月で還暦を迎えた私ですが、霊芝を飲んで今でも</a:t>
                      </a:r>
                      <a:r>
                        <a:rPr kumimoji="1" lang="en-US" altLang="ja-JP" sz="900" dirty="0">
                          <a:latin typeface="HG丸ｺﾞｼｯｸM-PRO" panose="020F0600000000000000" pitchFamily="50" charset="-128"/>
                          <a:ea typeface="HG丸ｺﾞｼｯｸM-PRO" panose="020F0600000000000000" pitchFamily="50" charset="-128"/>
                        </a:rPr>
                        <a:t>250km</a:t>
                      </a:r>
                      <a:r>
                        <a:rPr kumimoji="1" lang="ja-JP" altLang="en-US" sz="900" dirty="0">
                          <a:latin typeface="HG丸ｺﾞｼｯｸM-PRO" panose="020F0600000000000000" pitchFamily="50" charset="-128"/>
                          <a:ea typeface="HG丸ｺﾞｼｯｸM-PRO" panose="020F0600000000000000" pitchFamily="50" charset="-128"/>
                        </a:rPr>
                        <a:t>マラソンを走り続けています！</a:t>
                      </a:r>
                    </a:p>
                    <a:p>
                      <a:r>
                        <a:rPr kumimoji="1" lang="ja-JP" altLang="en-US" sz="900" dirty="0">
                          <a:latin typeface="HG丸ｺﾞｼｯｸM-PRO" panose="020F0600000000000000" pitchFamily="50" charset="-128"/>
                          <a:ea typeface="HG丸ｺﾞｼｯｸM-PRO" panose="020F0600000000000000" pitchFamily="50" charset="-128"/>
                        </a:rPr>
                        <a:t>マラソンで培った根性と買い手よし、売り手よし、世間よしの三方良しの精神で配置薬業界の更なる活躍を応援します！</a:t>
                      </a:r>
                    </a:p>
                  </a:txBody>
                  <a:tcPr>
                    <a:lnL w="28575" cap="flat" cmpd="sng" algn="ctr">
                      <a:solidFill>
                        <a:schemeClr val="accent4">
                          <a:lumMod val="40000"/>
                          <a:lumOff val="60000"/>
                        </a:schemeClr>
                      </a:solidFill>
                      <a:prstDash val="solid"/>
                      <a:round/>
                      <a:headEnd type="none" w="med" len="med"/>
                      <a:tailEnd type="none" w="med" len="med"/>
                    </a:lnL>
                    <a:lnR>
                      <a:noFill/>
                    </a:lnR>
                    <a:lnT w="28575" cap="flat" cmpd="sng" algn="ctr">
                      <a:solidFill>
                        <a:schemeClr val="accent4">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pic>
        <p:nvPicPr>
          <p:cNvPr id="33" name="図 32">
            <a:extLst>
              <a:ext uri="{FF2B5EF4-FFF2-40B4-BE49-F238E27FC236}">
                <a16:creationId xmlns:a16="http://schemas.microsoft.com/office/drawing/2014/main" id="{5FD3317D-1649-470B-90FA-2AD93BDCE602}"/>
              </a:ext>
            </a:extLst>
          </p:cNvPr>
          <p:cNvPicPr>
            <a:picLocks noChangeAspect="1"/>
          </p:cNvPicPr>
          <p:nvPr/>
        </p:nvPicPr>
        <p:blipFill>
          <a:blip r:embed="rId6"/>
          <a:stretch>
            <a:fillRect/>
          </a:stretch>
        </p:blipFill>
        <p:spPr>
          <a:xfrm>
            <a:off x="6565387" y="3107038"/>
            <a:ext cx="527540" cy="972000"/>
          </a:xfrm>
          <a:prstGeom prst="rect">
            <a:avLst/>
          </a:prstGeom>
        </p:spPr>
      </p:pic>
      <p:graphicFrame>
        <p:nvGraphicFramePr>
          <p:cNvPr id="22" name="表 2">
            <a:extLst>
              <a:ext uri="{FF2B5EF4-FFF2-40B4-BE49-F238E27FC236}">
                <a16:creationId xmlns:a16="http://schemas.microsoft.com/office/drawing/2014/main" id="{1B43E117-0873-402F-893E-4CEC294784DA}"/>
              </a:ext>
            </a:extLst>
          </p:cNvPr>
          <p:cNvGraphicFramePr>
            <a:graphicFrameLocks noGrp="1"/>
          </p:cNvGraphicFramePr>
          <p:nvPr>
            <p:extLst>
              <p:ext uri="{D42A27DB-BD31-4B8C-83A1-F6EECF244321}">
                <p14:modId xmlns:p14="http://schemas.microsoft.com/office/powerpoint/2010/main" val="2209688082"/>
              </p:ext>
            </p:extLst>
          </p:nvPr>
        </p:nvGraphicFramePr>
        <p:xfrm>
          <a:off x="302017" y="5094672"/>
          <a:ext cx="5673922" cy="1169494"/>
        </p:xfrm>
        <a:graphic>
          <a:graphicData uri="http://schemas.openxmlformats.org/drawingml/2006/table">
            <a:tbl>
              <a:tblPr firstRow="1" bandRow="1">
                <a:tableStyleId>{D27102A9-8310-4765-A935-A1911B00CA55}</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26241">
                <a:tc rowSpan="3">
                  <a:txBody>
                    <a:bodyPr/>
                    <a:lstStyle/>
                    <a:p>
                      <a:endParaRPr kumimoji="1" lang="ja-JP" altLang="en-US" dirty="0"/>
                    </a:p>
                  </a:txBody>
                  <a:tcPr>
                    <a:lnL>
                      <a:noFill/>
                    </a:lnL>
                    <a:lnR w="28575" cap="flat" cmpd="sng" algn="ctr">
                      <a:solidFill>
                        <a:schemeClr val="accent4">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1142360" rtl="0" eaLnBrk="1" fontAlgn="auto" latinLnBrk="0" hangingPunct="1">
                        <a:lnSpc>
                          <a:spcPct val="100000"/>
                        </a:lnSpc>
                        <a:spcBef>
                          <a:spcPts val="0"/>
                        </a:spcBef>
                        <a:spcAft>
                          <a:spcPts val="0"/>
                        </a:spcAft>
                        <a:buClrTx/>
                        <a:buSzTx/>
                        <a:buFontTx/>
                        <a:buNone/>
                        <a:tabLst/>
                        <a:defRPr/>
                      </a:pPr>
                      <a:r>
                        <a:rPr kumimoji="1" lang="ja-JP" altLang="en-US" sz="800" dirty="0">
                          <a:latin typeface="HG丸ｺﾞｼｯｸM-PRO" panose="020F0600000000000000" pitchFamily="50" charset="-128"/>
                          <a:ea typeface="HG丸ｺﾞｼｯｸM-PRO" panose="020F0600000000000000" pitchFamily="50" charset="-128"/>
                        </a:rPr>
                        <a:t>しばざき　とししろ　</a:t>
                      </a:r>
                    </a:p>
                  </a:txBody>
                  <a:tcPr anchor="ctr">
                    <a:lnL w="28575" cap="flat" cmpd="sng" algn="ctr">
                      <a:solidFill>
                        <a:schemeClr val="accent4">
                          <a:lumMod val="40000"/>
                          <a:lumOff val="60000"/>
                        </a:schemeClr>
                      </a:solidFill>
                      <a:prstDash val="solid"/>
                      <a:round/>
                      <a:headEnd type="none" w="med" len="med"/>
                      <a:tailEnd type="none" w="med" len="med"/>
                    </a:lnL>
                    <a:lnR>
                      <a:noFill/>
                    </a:lnR>
                    <a:lnT w="12700" cmpd="sng">
                      <a:noFill/>
                    </a:lnT>
                    <a:lnB w="2857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271489">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142360" rtl="0" eaLnBrk="1" fontAlgn="auto" latinLnBrk="0" hangingPunct="1">
                        <a:lnSpc>
                          <a:spcPct val="100000"/>
                        </a:lnSpc>
                        <a:spcBef>
                          <a:spcPts val="0"/>
                        </a:spcBef>
                        <a:spcAft>
                          <a:spcPts val="0"/>
                        </a:spcAft>
                        <a:buClrTx/>
                        <a:buSzTx/>
                        <a:buFontTx/>
                        <a:buNone/>
                        <a:tabLst/>
                        <a:defRPr/>
                      </a:pPr>
                      <a:r>
                        <a:rPr kumimoji="1" lang="ja-JP" altLang="en-US" sz="1200" b="1" dirty="0">
                          <a:latin typeface="HG丸ｺﾞｼｯｸM-PRO" panose="020F0600000000000000" pitchFamily="50" charset="-128"/>
                          <a:ea typeface="HG丸ｺﾞｼｯｸM-PRO" panose="020F0600000000000000" pitchFamily="50" charset="-128"/>
                        </a:rPr>
                        <a:t>柴﨑　俊代</a:t>
                      </a:r>
                    </a:p>
                  </a:txBody>
                  <a:tcPr anchor="ctr">
                    <a:lnL w="28575" cap="flat" cmpd="sng" algn="ctr">
                      <a:solidFill>
                        <a:schemeClr val="accent4">
                          <a:lumMod val="40000"/>
                          <a:lumOff val="60000"/>
                        </a:schemeClr>
                      </a:solidFill>
                      <a:prstDash val="solid"/>
                      <a:round/>
                      <a:headEnd type="none" w="med" len="med"/>
                      <a:tailEnd type="none" w="med" len="med"/>
                    </a:lnL>
                    <a:lnR>
                      <a:noFill/>
                    </a:lnR>
                    <a:lnT w="28575" cap="flat" cmpd="sng" algn="ctr">
                      <a:solidFill>
                        <a:schemeClr val="accent4">
                          <a:lumMod val="40000"/>
                          <a:lumOff val="60000"/>
                        </a:schemeClr>
                      </a:solidFill>
                      <a:prstDash val="solid"/>
                      <a:round/>
                      <a:headEnd type="none" w="med" len="med"/>
                      <a:tailEnd type="none" w="med" len="med"/>
                    </a:lnT>
                    <a:lnB w="2857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668933">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14236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元美容師！元かつらメーカーの営業！容姿から想像もつかない仕事をしていましたが、その</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つの市場で培った顧客コミュニケーション、販売ノウハウをお伝えしますので、皆さまよろしくお願いいたします！</a:t>
                      </a:r>
                    </a:p>
                  </a:txBody>
                  <a:tcPr anchor="ctr">
                    <a:lnL w="28575" cap="flat" cmpd="sng" algn="ctr">
                      <a:solidFill>
                        <a:schemeClr val="accent4">
                          <a:lumMod val="40000"/>
                          <a:lumOff val="60000"/>
                        </a:schemeClr>
                      </a:solidFill>
                      <a:prstDash val="solid"/>
                      <a:round/>
                      <a:headEnd type="none" w="med" len="med"/>
                      <a:tailEnd type="none" w="med" len="med"/>
                    </a:lnL>
                    <a:lnR>
                      <a:noFill/>
                    </a:lnR>
                    <a:lnT w="28575" cap="flat" cmpd="sng" algn="ctr">
                      <a:solidFill>
                        <a:schemeClr val="accent4">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sp>
        <p:nvSpPr>
          <p:cNvPr id="11" name="テキスト ボックス 10">
            <a:extLst>
              <a:ext uri="{FF2B5EF4-FFF2-40B4-BE49-F238E27FC236}">
                <a16:creationId xmlns:a16="http://schemas.microsoft.com/office/drawing/2014/main" id="{173D8103-D7A5-4EB2-A24E-AB3932E15C06}"/>
              </a:ext>
            </a:extLst>
          </p:cNvPr>
          <p:cNvSpPr txBox="1"/>
          <p:nvPr/>
        </p:nvSpPr>
        <p:spPr>
          <a:xfrm>
            <a:off x="645807" y="4330767"/>
            <a:ext cx="483476" cy="246221"/>
          </a:xfrm>
          <a:prstGeom prst="rect">
            <a:avLst/>
          </a:prstGeom>
          <a:noFill/>
        </p:spPr>
        <p:txBody>
          <a:bodyPr wrap="square" rtlCol="0">
            <a:spAutoFit/>
          </a:bodyPr>
          <a:lstStyle/>
          <a:p>
            <a:r>
              <a:rPr kumimoji="1" lang="ja-JP" altLang="en-US" sz="1000" b="1" dirty="0">
                <a:latin typeface="HG丸ｺﾞｼｯｸM-PRO" panose="020F0600000000000000" pitchFamily="50" charset="-128"/>
                <a:ea typeface="HG丸ｺﾞｼｯｸM-PRO" panose="020F0600000000000000" pitchFamily="50" charset="-128"/>
              </a:rPr>
              <a:t>社長</a:t>
            </a:r>
          </a:p>
        </p:txBody>
      </p:sp>
      <p:sp>
        <p:nvSpPr>
          <p:cNvPr id="12" name="テキスト ボックス 11">
            <a:extLst>
              <a:ext uri="{FF2B5EF4-FFF2-40B4-BE49-F238E27FC236}">
                <a16:creationId xmlns:a16="http://schemas.microsoft.com/office/drawing/2014/main" id="{F4CE9798-4CBC-4791-9A87-32BD127A6E66}"/>
              </a:ext>
            </a:extLst>
          </p:cNvPr>
          <p:cNvSpPr txBox="1"/>
          <p:nvPr/>
        </p:nvSpPr>
        <p:spPr>
          <a:xfrm>
            <a:off x="6565387" y="3991015"/>
            <a:ext cx="672663" cy="246221"/>
          </a:xfrm>
          <a:prstGeom prst="rect">
            <a:avLst/>
          </a:prstGeom>
          <a:noFill/>
        </p:spPr>
        <p:txBody>
          <a:bodyPr wrap="square" rtlCol="0">
            <a:spAutoFit/>
          </a:bodyPr>
          <a:lstStyle/>
          <a:p>
            <a:r>
              <a:rPr kumimoji="1" lang="ja-JP" altLang="en-US" sz="1000" b="1" dirty="0">
                <a:latin typeface="HG丸ｺﾞｼｯｸM-PRO" panose="020F0600000000000000" pitchFamily="50" charset="-128"/>
                <a:ea typeface="HG丸ｺﾞｼｯｸM-PRO" panose="020F0600000000000000" pitchFamily="50" charset="-128"/>
              </a:rPr>
              <a:t>副社長</a:t>
            </a:r>
          </a:p>
        </p:txBody>
      </p:sp>
      <p:graphicFrame>
        <p:nvGraphicFramePr>
          <p:cNvPr id="29" name="表 2">
            <a:extLst>
              <a:ext uri="{FF2B5EF4-FFF2-40B4-BE49-F238E27FC236}">
                <a16:creationId xmlns:a16="http://schemas.microsoft.com/office/drawing/2014/main" id="{61747912-133C-4E6C-B44E-AF60B2CBF0FC}"/>
              </a:ext>
            </a:extLst>
          </p:cNvPr>
          <p:cNvGraphicFramePr>
            <a:graphicFrameLocks noGrp="1"/>
          </p:cNvGraphicFramePr>
          <p:nvPr>
            <p:extLst>
              <p:ext uri="{D42A27DB-BD31-4B8C-83A1-F6EECF244321}">
                <p14:modId xmlns:p14="http://schemas.microsoft.com/office/powerpoint/2010/main" val="4180431264"/>
              </p:ext>
            </p:extLst>
          </p:nvPr>
        </p:nvGraphicFramePr>
        <p:xfrm>
          <a:off x="6273359" y="4382233"/>
          <a:ext cx="5673922" cy="1385527"/>
        </p:xfrm>
        <a:graphic>
          <a:graphicData uri="http://schemas.openxmlformats.org/drawingml/2006/table">
            <a:tbl>
              <a:tblPr firstRow="1" bandRow="1">
                <a:tableStyleId>{0E3FDE45-AF77-4B5C-9715-49D594BDF05E}</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28883">
                <a:tc rowSpan="3">
                  <a:txBody>
                    <a:bodyPr/>
                    <a:lstStyle/>
                    <a:p>
                      <a:endParaRPr kumimoji="1" lang="ja-JP" altLang="en-US" dirty="0"/>
                    </a:p>
                  </a:txBody>
                  <a:tcPr>
                    <a:lnL w="12700" cap="flat" cmpd="sng" algn="ctr">
                      <a:noFill/>
                      <a:prstDash val="solid"/>
                      <a:round/>
                      <a:headEnd type="none" w="med" len="med"/>
                      <a:tailEnd type="none" w="med" len="med"/>
                    </a:lnL>
                    <a:lnR w="1905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latin typeface="HG丸ｺﾞｼｯｸM-PRO" panose="020F0600000000000000" pitchFamily="50" charset="-128"/>
                          <a:ea typeface="HG丸ｺﾞｼｯｸM-PRO" panose="020F0600000000000000" pitchFamily="50" charset="-128"/>
                        </a:rPr>
                        <a:t>ささだ　たかひろ</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264697">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HG丸ｺﾞｼｯｸM-PRO" panose="020F0600000000000000" pitchFamily="50" charset="-128"/>
                          <a:ea typeface="HG丸ｺﾞｼｯｸM-PRO" panose="020F0600000000000000" pitchFamily="50" charset="-128"/>
                        </a:rPr>
                        <a:t>笹田　崇裕</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882324">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a:latin typeface="HG丸ｺﾞｼｯｸM-PRO" panose="020F0600000000000000" pitchFamily="50" charset="-128"/>
                          <a:ea typeface="HG丸ｺﾞｼｯｸM-PRO" panose="020F0600000000000000" pitchFamily="50" charset="-128"/>
                        </a:rPr>
                        <a:t>福岡県北九州市出身の</a:t>
                      </a:r>
                      <a:r>
                        <a:rPr kumimoji="1" lang="en-US" altLang="ja-JP" sz="900" dirty="0">
                          <a:latin typeface="HG丸ｺﾞｼｯｸM-PRO" panose="020F0600000000000000" pitchFamily="50" charset="-128"/>
                          <a:ea typeface="HG丸ｺﾞｼｯｸM-PRO" panose="020F0600000000000000" pitchFamily="50" charset="-128"/>
                        </a:rPr>
                        <a:t>43</a:t>
                      </a:r>
                      <a:r>
                        <a:rPr kumimoji="1" lang="ja-JP" altLang="en-US" sz="900" dirty="0">
                          <a:latin typeface="HG丸ｺﾞｼｯｸM-PRO" panose="020F0600000000000000" pitchFamily="50" charset="-128"/>
                          <a:ea typeface="HG丸ｺﾞｼｯｸM-PRO" panose="020F0600000000000000" pitchFamily="50" charset="-128"/>
                        </a:rPr>
                        <a:t>歳です。</a:t>
                      </a:r>
                    </a:p>
                    <a:p>
                      <a:r>
                        <a:rPr kumimoji="1" lang="ja-JP" altLang="en-US" sz="900" dirty="0">
                          <a:latin typeface="HG丸ｺﾞｼｯｸM-PRO" panose="020F0600000000000000" pitchFamily="50" charset="-128"/>
                          <a:ea typeface="HG丸ｺﾞｼｯｸM-PRO" panose="020F0600000000000000" pitchFamily="50" charset="-128"/>
                        </a:rPr>
                        <a:t>趣味がマラソンで、年に</a:t>
                      </a:r>
                      <a:r>
                        <a:rPr kumimoji="1" lang="en-US" altLang="ja-JP" sz="900" dirty="0">
                          <a:latin typeface="HG丸ｺﾞｼｯｸM-PRO" panose="020F0600000000000000" pitchFamily="50" charset="-128"/>
                          <a:ea typeface="HG丸ｺﾞｼｯｸM-PRO" panose="020F0600000000000000" pitchFamily="50" charset="-128"/>
                        </a:rPr>
                        <a:t>2</a:t>
                      </a:r>
                      <a:r>
                        <a:rPr kumimoji="1" lang="ja-JP" altLang="en-US" sz="900" dirty="0">
                          <a:latin typeface="HG丸ｺﾞｼｯｸM-PRO" panose="020F0600000000000000" pitchFamily="50" charset="-128"/>
                          <a:ea typeface="HG丸ｺﾞｼｯｸM-PRO" panose="020F0600000000000000" pitchFamily="50" charset="-128"/>
                        </a:rPr>
                        <a:t>回フルマラソンにチャレンジしています。</a:t>
                      </a:r>
                    </a:p>
                    <a:p>
                      <a:r>
                        <a:rPr kumimoji="1" lang="ja-JP" altLang="en-US" sz="900" dirty="0">
                          <a:latin typeface="HG丸ｺﾞｼｯｸM-PRO" panose="020F0600000000000000" pitchFamily="50" charset="-128"/>
                          <a:ea typeface="HG丸ｺﾞｼｯｸM-PRO" panose="020F0600000000000000" pitchFamily="50" charset="-128"/>
                        </a:rPr>
                        <a:t>長女</a:t>
                      </a:r>
                      <a:r>
                        <a:rPr kumimoji="1" lang="en-US" altLang="ja-JP" sz="900" dirty="0">
                          <a:latin typeface="HG丸ｺﾞｼｯｸM-PRO" panose="020F0600000000000000" pitchFamily="50" charset="-128"/>
                          <a:ea typeface="HG丸ｺﾞｼｯｸM-PRO" panose="020F0600000000000000" pitchFamily="50" charset="-128"/>
                        </a:rPr>
                        <a:t>(3</a:t>
                      </a:r>
                      <a:r>
                        <a:rPr kumimoji="1" lang="ja-JP" altLang="en-US" sz="900" dirty="0">
                          <a:latin typeface="HG丸ｺﾞｼｯｸM-PRO" panose="020F0600000000000000" pitchFamily="50" charset="-128"/>
                          <a:ea typeface="HG丸ｺﾞｼｯｸM-PRO" panose="020F0600000000000000" pitchFamily="50" charset="-128"/>
                        </a:rPr>
                        <a:t>歳</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のパパ嫌期に長男が爆誕。妻と「今しかできない貴重な体験だよね</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泣笑</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」と励まし合いながら頑張る毎日です。</a:t>
                      </a:r>
                    </a:p>
                    <a:p>
                      <a:r>
                        <a:rPr kumimoji="1" lang="ja-JP" altLang="en-US" sz="900" dirty="0">
                          <a:latin typeface="HG丸ｺﾞｼｯｸM-PRO" panose="020F0600000000000000" pitchFamily="50" charset="-128"/>
                          <a:ea typeface="HG丸ｺﾞｼｯｸM-PRO" panose="020F0600000000000000" pitchFamily="50" charset="-128"/>
                        </a:rPr>
                        <a:t>配置薬業界を元気に。皆様のゴールへ伴走させていただきます。</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graphicFrame>
        <p:nvGraphicFramePr>
          <p:cNvPr id="34" name="表 2">
            <a:extLst>
              <a:ext uri="{FF2B5EF4-FFF2-40B4-BE49-F238E27FC236}">
                <a16:creationId xmlns:a16="http://schemas.microsoft.com/office/drawing/2014/main" id="{DAEF222C-23F1-4CA2-A7E7-DB7AFFB3CE7B}"/>
              </a:ext>
            </a:extLst>
          </p:cNvPr>
          <p:cNvGraphicFramePr>
            <a:graphicFrameLocks noGrp="1"/>
          </p:cNvGraphicFramePr>
          <p:nvPr>
            <p:extLst>
              <p:ext uri="{D42A27DB-BD31-4B8C-83A1-F6EECF244321}">
                <p14:modId xmlns:p14="http://schemas.microsoft.com/office/powerpoint/2010/main" val="3003001766"/>
              </p:ext>
            </p:extLst>
          </p:nvPr>
        </p:nvGraphicFramePr>
        <p:xfrm>
          <a:off x="6256335" y="5937744"/>
          <a:ext cx="5673922" cy="1263031"/>
        </p:xfrm>
        <a:graphic>
          <a:graphicData uri="http://schemas.openxmlformats.org/drawingml/2006/table">
            <a:tbl>
              <a:tblPr firstRow="1" bandRow="1">
                <a:tableStyleId>{D27102A9-8310-4765-A935-A1911B00CA55}</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44448">
                <a:tc rowSpan="3">
                  <a:txBody>
                    <a:bodyPr/>
                    <a:lstStyle/>
                    <a:p>
                      <a:endParaRPr kumimoji="1" lang="ja-JP" altLang="en-US" dirty="0"/>
                    </a:p>
                  </a:txBody>
                  <a:tcPr>
                    <a:lnL>
                      <a:noFill/>
                    </a:lnL>
                    <a:lnR w="28575" cap="flat" cmpd="sng" algn="ctr">
                      <a:solidFill>
                        <a:schemeClr val="accent4">
                          <a:lumMod val="40000"/>
                          <a:lumOff val="60000"/>
                        </a:schemeClr>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kumimoji="1" lang="ja-JP" altLang="en-US" sz="800" dirty="0">
                          <a:latin typeface="HG丸ｺﾞｼｯｸM-PRO" panose="020F0600000000000000" pitchFamily="50" charset="-128"/>
                          <a:ea typeface="HG丸ｺﾞｼｯｸM-PRO" panose="020F0600000000000000" pitchFamily="50" charset="-128"/>
                        </a:rPr>
                        <a:t>まるかみ　つよし</a:t>
                      </a:r>
                      <a:endParaRPr kumimoji="1" lang="en-US" altLang="ja-JP" sz="800" dirty="0">
                        <a:latin typeface="HG丸ｺﾞｼｯｸM-PRO" panose="020F0600000000000000" pitchFamily="50" charset="-128"/>
                        <a:ea typeface="HG丸ｺﾞｼｯｸM-PRO" panose="020F0600000000000000" pitchFamily="50" charset="-128"/>
                      </a:endParaRPr>
                    </a:p>
                  </a:txBody>
                  <a:tcPr anchor="ctr">
                    <a:lnL w="28575" cap="flat" cmpd="sng" algn="ctr">
                      <a:solidFill>
                        <a:schemeClr val="accent4">
                          <a:lumMod val="40000"/>
                          <a:lumOff val="60000"/>
                        </a:schemeClr>
                      </a:solidFill>
                      <a:prstDash val="solid"/>
                      <a:round/>
                      <a:headEnd type="none" w="med" len="med"/>
                      <a:tailEnd type="none" w="med" len="med"/>
                    </a:lnL>
                    <a:lnR>
                      <a:noFill/>
                    </a:lnR>
                    <a:lnT w="12700" cmpd="sng">
                      <a:noFill/>
                    </a:lnT>
                    <a:lnB w="2857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305559">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HG丸ｺﾞｼｯｸM-PRO" panose="020F0600000000000000" pitchFamily="50" charset="-128"/>
                          <a:ea typeface="HG丸ｺﾞｼｯｸM-PRO" panose="020F0600000000000000" pitchFamily="50" charset="-128"/>
                        </a:rPr>
                        <a:t>丸上　剛 </a:t>
                      </a:r>
                    </a:p>
                  </a:txBody>
                  <a:tcPr anchor="ctr">
                    <a:lnL w="28575" cap="flat" cmpd="sng" algn="ctr">
                      <a:solidFill>
                        <a:schemeClr val="accent4">
                          <a:lumMod val="40000"/>
                          <a:lumOff val="60000"/>
                        </a:schemeClr>
                      </a:solidFill>
                      <a:prstDash val="solid"/>
                      <a:round/>
                      <a:headEnd type="none" w="med" len="med"/>
                      <a:tailEnd type="none" w="med" len="med"/>
                    </a:lnL>
                    <a:lnR>
                      <a:noFill/>
                    </a:lnR>
                    <a:lnT w="28575" cap="flat" cmpd="sng" algn="ctr">
                      <a:solidFill>
                        <a:schemeClr val="accent4">
                          <a:lumMod val="40000"/>
                          <a:lumOff val="60000"/>
                        </a:schemeClr>
                      </a:solidFill>
                      <a:prstDash val="solid"/>
                      <a:round/>
                      <a:headEnd type="none" w="med" len="med"/>
                      <a:tailEnd type="none" w="med" len="med"/>
                    </a:lnT>
                    <a:lnB w="28575"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713024">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福岡生まれ、大阪育ちの</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36</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歳です。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ルアーフィッシングや</a:t>
                      </a:r>
                      <a:r>
                        <a:rPr kumimoji="1" lang="en-US" altLang="ja-JP"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B</a:t>
                      </a: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級グルメ巡りをすることが好きです。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仕事と子育てに日々奮闘中です。共にみらいを拓きましょう！</a:t>
                      </a:r>
                    </a:p>
                  </a:txBody>
                  <a:tcPr anchor="ctr">
                    <a:lnL w="28575" cap="flat" cmpd="sng" algn="ctr">
                      <a:solidFill>
                        <a:schemeClr val="accent4">
                          <a:lumMod val="40000"/>
                          <a:lumOff val="60000"/>
                        </a:schemeClr>
                      </a:solidFill>
                      <a:prstDash val="solid"/>
                      <a:round/>
                      <a:headEnd type="none" w="med" len="med"/>
                      <a:tailEnd type="none" w="med" len="med"/>
                    </a:lnL>
                    <a:lnR>
                      <a:noFill/>
                    </a:lnR>
                    <a:lnT w="28575" cap="flat" cmpd="sng" algn="ctr">
                      <a:solidFill>
                        <a:schemeClr val="accent4">
                          <a:lumMod val="40000"/>
                          <a:lumOff val="6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pic>
        <p:nvPicPr>
          <p:cNvPr id="13" name="図 12">
            <a:extLst>
              <a:ext uri="{FF2B5EF4-FFF2-40B4-BE49-F238E27FC236}">
                <a16:creationId xmlns:a16="http://schemas.microsoft.com/office/drawing/2014/main" id="{56CBBCE4-3DD7-41F1-B272-BB0890B07AD3}"/>
              </a:ext>
            </a:extLst>
          </p:cNvPr>
          <p:cNvPicPr>
            <a:picLocks noChangeAspect="1"/>
          </p:cNvPicPr>
          <p:nvPr/>
        </p:nvPicPr>
        <p:blipFill>
          <a:blip r:embed="rId7"/>
          <a:stretch>
            <a:fillRect/>
          </a:stretch>
        </p:blipFill>
        <p:spPr>
          <a:xfrm>
            <a:off x="6568239" y="7369723"/>
            <a:ext cx="509119" cy="936000"/>
          </a:xfrm>
          <a:prstGeom prst="rect">
            <a:avLst/>
          </a:prstGeom>
        </p:spPr>
      </p:pic>
      <p:graphicFrame>
        <p:nvGraphicFramePr>
          <p:cNvPr id="39" name="表 2">
            <a:extLst>
              <a:ext uri="{FF2B5EF4-FFF2-40B4-BE49-F238E27FC236}">
                <a16:creationId xmlns:a16="http://schemas.microsoft.com/office/drawing/2014/main" id="{7B35DC6A-28D2-4E89-9F83-A0EB44302311}"/>
              </a:ext>
            </a:extLst>
          </p:cNvPr>
          <p:cNvGraphicFramePr>
            <a:graphicFrameLocks noGrp="1"/>
          </p:cNvGraphicFramePr>
          <p:nvPr>
            <p:extLst>
              <p:ext uri="{D42A27DB-BD31-4B8C-83A1-F6EECF244321}">
                <p14:modId xmlns:p14="http://schemas.microsoft.com/office/powerpoint/2010/main" val="3214655848"/>
              </p:ext>
            </p:extLst>
          </p:nvPr>
        </p:nvGraphicFramePr>
        <p:xfrm>
          <a:off x="6256335" y="7336544"/>
          <a:ext cx="5673922" cy="1146007"/>
        </p:xfrm>
        <a:graphic>
          <a:graphicData uri="http://schemas.openxmlformats.org/drawingml/2006/table">
            <a:tbl>
              <a:tblPr firstRow="1" bandRow="1">
                <a:tableStyleId>{0E3FDE45-AF77-4B5C-9715-49D594BDF05E}</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52321">
                <a:tc rowSpan="3">
                  <a:txBody>
                    <a:bodyPr/>
                    <a:lstStyle/>
                    <a:p>
                      <a:endParaRPr kumimoji="1" lang="ja-JP" altLang="en-US" dirty="0"/>
                    </a:p>
                  </a:txBody>
                  <a:tcPr>
                    <a:lnL w="12700" cap="flat" cmpd="sng" algn="ctr">
                      <a:noFill/>
                      <a:prstDash val="solid"/>
                      <a:round/>
                      <a:headEnd type="none" w="med" len="med"/>
                      <a:tailEnd type="none" w="med" len="med"/>
                    </a:lnL>
                    <a:lnR w="1905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latin typeface="HG丸ｺﾞｼｯｸM-PRO" panose="020F0600000000000000" pitchFamily="50" charset="-128"/>
                          <a:ea typeface="HG丸ｺﾞｼｯｸM-PRO" panose="020F0600000000000000" pitchFamily="50" charset="-128"/>
                        </a:rPr>
                        <a:t>たなか　こうじ</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315401">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HG丸ｺﾞｼｯｸM-PRO" panose="020F0600000000000000" pitchFamily="50" charset="-128"/>
                          <a:ea typeface="HG丸ｺﾞｼｯｸM-PRO" panose="020F0600000000000000" pitchFamily="50" charset="-128"/>
                        </a:rPr>
                        <a:t>田中　浩司</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578285">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子供の頃から車やバイクが大好きで、スーパーカーやレーシングカーを夢見てました。</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今は普通のファミリーカー運転中。必ずスーパーカー買ってみせる！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強みは戦略立て、分析、立案です。</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pic>
        <p:nvPicPr>
          <p:cNvPr id="16" name="図 15">
            <a:extLst>
              <a:ext uri="{FF2B5EF4-FFF2-40B4-BE49-F238E27FC236}">
                <a16:creationId xmlns:a16="http://schemas.microsoft.com/office/drawing/2014/main" id="{C38FC7CC-9648-4184-9648-0D7614D3511B}"/>
              </a:ext>
            </a:extLst>
          </p:cNvPr>
          <p:cNvPicPr>
            <a:picLocks noChangeAspect="1"/>
          </p:cNvPicPr>
          <p:nvPr/>
        </p:nvPicPr>
        <p:blipFill>
          <a:blip r:embed="rId8"/>
          <a:stretch>
            <a:fillRect/>
          </a:stretch>
        </p:blipFill>
        <p:spPr>
          <a:xfrm>
            <a:off x="6565387" y="4487883"/>
            <a:ext cx="543125" cy="1008000"/>
          </a:xfrm>
          <a:prstGeom prst="rect">
            <a:avLst/>
          </a:prstGeom>
        </p:spPr>
      </p:pic>
      <p:pic>
        <p:nvPicPr>
          <p:cNvPr id="17" name="図 16">
            <a:extLst>
              <a:ext uri="{FF2B5EF4-FFF2-40B4-BE49-F238E27FC236}">
                <a16:creationId xmlns:a16="http://schemas.microsoft.com/office/drawing/2014/main" id="{7868B313-772A-4B60-824A-C557F925D3BB}"/>
              </a:ext>
            </a:extLst>
          </p:cNvPr>
          <p:cNvPicPr>
            <a:picLocks noChangeAspect="1"/>
          </p:cNvPicPr>
          <p:nvPr/>
        </p:nvPicPr>
        <p:blipFill>
          <a:blip r:embed="rId9"/>
          <a:stretch>
            <a:fillRect/>
          </a:stretch>
        </p:blipFill>
        <p:spPr>
          <a:xfrm>
            <a:off x="624295" y="5122540"/>
            <a:ext cx="526500" cy="936000"/>
          </a:xfrm>
          <a:prstGeom prst="rect">
            <a:avLst/>
          </a:prstGeom>
        </p:spPr>
      </p:pic>
      <p:pic>
        <p:nvPicPr>
          <p:cNvPr id="18" name="図 17">
            <a:extLst>
              <a:ext uri="{FF2B5EF4-FFF2-40B4-BE49-F238E27FC236}">
                <a16:creationId xmlns:a16="http://schemas.microsoft.com/office/drawing/2014/main" id="{72F3A8DA-1643-4BCC-8156-8C024BFD145F}"/>
              </a:ext>
            </a:extLst>
          </p:cNvPr>
          <p:cNvPicPr>
            <a:picLocks noChangeAspect="1"/>
          </p:cNvPicPr>
          <p:nvPr/>
        </p:nvPicPr>
        <p:blipFill>
          <a:blip r:embed="rId10"/>
          <a:stretch>
            <a:fillRect/>
          </a:stretch>
        </p:blipFill>
        <p:spPr>
          <a:xfrm>
            <a:off x="613276" y="6793575"/>
            <a:ext cx="548537" cy="1008000"/>
          </a:xfrm>
          <a:prstGeom prst="rect">
            <a:avLst/>
          </a:prstGeom>
        </p:spPr>
      </p:pic>
      <p:pic>
        <p:nvPicPr>
          <p:cNvPr id="20" name="図 19">
            <a:extLst>
              <a:ext uri="{FF2B5EF4-FFF2-40B4-BE49-F238E27FC236}">
                <a16:creationId xmlns:a16="http://schemas.microsoft.com/office/drawing/2014/main" id="{E03746CC-B00B-4F04-BDCB-F337BDE8B8AD}"/>
              </a:ext>
            </a:extLst>
          </p:cNvPr>
          <p:cNvPicPr>
            <a:picLocks noChangeAspect="1"/>
          </p:cNvPicPr>
          <p:nvPr/>
        </p:nvPicPr>
        <p:blipFill>
          <a:blip r:embed="rId11"/>
          <a:stretch>
            <a:fillRect/>
          </a:stretch>
        </p:blipFill>
        <p:spPr>
          <a:xfrm>
            <a:off x="6580278" y="5944498"/>
            <a:ext cx="528234" cy="1008000"/>
          </a:xfrm>
          <a:prstGeom prst="rect">
            <a:avLst/>
          </a:prstGeom>
        </p:spPr>
      </p:pic>
      <p:sp>
        <p:nvSpPr>
          <p:cNvPr id="80" name="四角形: 角を丸くする 79">
            <a:extLst>
              <a:ext uri="{FF2B5EF4-FFF2-40B4-BE49-F238E27FC236}">
                <a16:creationId xmlns:a16="http://schemas.microsoft.com/office/drawing/2014/main" id="{D37C69A2-808A-41FC-9A45-0E620E04A4E7}"/>
              </a:ext>
            </a:extLst>
          </p:cNvPr>
          <p:cNvSpPr/>
          <p:nvPr/>
        </p:nvSpPr>
        <p:spPr>
          <a:xfrm>
            <a:off x="6256335" y="95670"/>
            <a:ext cx="5673922" cy="2812680"/>
          </a:xfrm>
          <a:prstGeom prst="roundRect">
            <a:avLst/>
          </a:prstGeom>
          <a:noFill/>
          <a:ln w="3492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FB699BC0-6C2B-48C8-8262-06731A86B63D}"/>
              </a:ext>
            </a:extLst>
          </p:cNvPr>
          <p:cNvPicPr>
            <a:picLocks noChangeAspect="1"/>
          </p:cNvPicPr>
          <p:nvPr/>
        </p:nvPicPr>
        <p:blipFill>
          <a:blip r:embed="rId12"/>
          <a:stretch>
            <a:fillRect/>
          </a:stretch>
        </p:blipFill>
        <p:spPr>
          <a:xfrm>
            <a:off x="302017" y="26342"/>
            <a:ext cx="5673922" cy="323116"/>
          </a:xfrm>
          <a:prstGeom prst="rect">
            <a:avLst/>
          </a:prstGeom>
        </p:spPr>
      </p:pic>
      <p:pic>
        <p:nvPicPr>
          <p:cNvPr id="7" name="図 6">
            <a:extLst>
              <a:ext uri="{FF2B5EF4-FFF2-40B4-BE49-F238E27FC236}">
                <a16:creationId xmlns:a16="http://schemas.microsoft.com/office/drawing/2014/main" id="{290CCED5-0758-4FEB-8E8E-CABEABC5B1AE}"/>
              </a:ext>
            </a:extLst>
          </p:cNvPr>
          <p:cNvPicPr>
            <a:picLocks noChangeAspect="1"/>
          </p:cNvPicPr>
          <p:nvPr/>
        </p:nvPicPr>
        <p:blipFill>
          <a:blip r:embed="rId13"/>
          <a:stretch>
            <a:fillRect/>
          </a:stretch>
        </p:blipFill>
        <p:spPr>
          <a:xfrm>
            <a:off x="302017" y="698181"/>
            <a:ext cx="5673922" cy="451143"/>
          </a:xfrm>
          <a:prstGeom prst="rect">
            <a:avLst/>
          </a:prstGeom>
        </p:spPr>
      </p:pic>
      <p:sp>
        <p:nvSpPr>
          <p:cNvPr id="15" name="テキスト ボックス 14">
            <a:extLst>
              <a:ext uri="{FF2B5EF4-FFF2-40B4-BE49-F238E27FC236}">
                <a16:creationId xmlns:a16="http://schemas.microsoft.com/office/drawing/2014/main" id="{CD12CD29-F49F-4824-AF4E-92E8064CA8B2}"/>
              </a:ext>
            </a:extLst>
          </p:cNvPr>
          <p:cNvSpPr txBox="1"/>
          <p:nvPr/>
        </p:nvSpPr>
        <p:spPr>
          <a:xfrm>
            <a:off x="6370288" y="8281514"/>
            <a:ext cx="1414140" cy="246221"/>
          </a:xfrm>
          <a:prstGeom prst="rect">
            <a:avLst/>
          </a:prstGeom>
          <a:noFill/>
        </p:spPr>
        <p:txBody>
          <a:bodyPr wrap="square" rtlCol="0">
            <a:spAutoFit/>
          </a:bodyPr>
          <a:lstStyle/>
          <a:p>
            <a:r>
              <a:rPr kumimoji="1" lang="ja-JP" altLang="en-US" sz="1000" b="1" dirty="0"/>
              <a:t>アドバイザー</a:t>
            </a:r>
          </a:p>
        </p:txBody>
      </p:sp>
      <p:sp>
        <p:nvSpPr>
          <p:cNvPr id="19" name="テキスト ボックス 18">
            <a:extLst>
              <a:ext uri="{FF2B5EF4-FFF2-40B4-BE49-F238E27FC236}">
                <a16:creationId xmlns:a16="http://schemas.microsoft.com/office/drawing/2014/main" id="{7DBC785E-8740-4460-AB81-3A50852A21A2}"/>
              </a:ext>
            </a:extLst>
          </p:cNvPr>
          <p:cNvSpPr txBox="1"/>
          <p:nvPr/>
        </p:nvSpPr>
        <p:spPr>
          <a:xfrm>
            <a:off x="6510062" y="5512452"/>
            <a:ext cx="1134593" cy="246221"/>
          </a:xfrm>
          <a:prstGeom prst="rect">
            <a:avLst/>
          </a:prstGeom>
          <a:noFill/>
        </p:spPr>
        <p:txBody>
          <a:bodyPr wrap="square" rtlCol="0">
            <a:spAutoFit/>
          </a:bodyPr>
          <a:lstStyle/>
          <a:p>
            <a:r>
              <a:rPr kumimoji="1" lang="ja-JP" altLang="en-US" sz="1000" b="1" dirty="0"/>
              <a:t>リーダー</a:t>
            </a:r>
          </a:p>
        </p:txBody>
      </p:sp>
      <p:sp>
        <p:nvSpPr>
          <p:cNvPr id="42" name="テキスト ボックス 41">
            <a:extLst>
              <a:ext uri="{FF2B5EF4-FFF2-40B4-BE49-F238E27FC236}">
                <a16:creationId xmlns:a16="http://schemas.microsoft.com/office/drawing/2014/main" id="{2C1C5C7F-2538-4F57-BD4B-61DC577462B6}"/>
              </a:ext>
            </a:extLst>
          </p:cNvPr>
          <p:cNvSpPr txBox="1"/>
          <p:nvPr/>
        </p:nvSpPr>
        <p:spPr>
          <a:xfrm>
            <a:off x="6545137" y="6964200"/>
            <a:ext cx="1134593" cy="246221"/>
          </a:xfrm>
          <a:prstGeom prst="rect">
            <a:avLst/>
          </a:prstGeom>
          <a:noFill/>
        </p:spPr>
        <p:txBody>
          <a:bodyPr wrap="square" rtlCol="0">
            <a:spAutoFit/>
          </a:bodyPr>
          <a:lstStyle/>
          <a:p>
            <a:r>
              <a:rPr kumimoji="1" lang="ja-JP" altLang="en-US" sz="1000" b="1" dirty="0"/>
              <a:t>リーダー</a:t>
            </a:r>
          </a:p>
        </p:txBody>
      </p:sp>
      <p:sp>
        <p:nvSpPr>
          <p:cNvPr id="43" name="テキスト ボックス 42">
            <a:extLst>
              <a:ext uri="{FF2B5EF4-FFF2-40B4-BE49-F238E27FC236}">
                <a16:creationId xmlns:a16="http://schemas.microsoft.com/office/drawing/2014/main" id="{F7452093-F5F7-4091-B54A-ADACEAE2450D}"/>
              </a:ext>
            </a:extLst>
          </p:cNvPr>
          <p:cNvSpPr txBox="1"/>
          <p:nvPr/>
        </p:nvSpPr>
        <p:spPr>
          <a:xfrm>
            <a:off x="561634" y="7756238"/>
            <a:ext cx="1134593" cy="246221"/>
          </a:xfrm>
          <a:prstGeom prst="rect">
            <a:avLst/>
          </a:prstGeom>
          <a:noFill/>
        </p:spPr>
        <p:txBody>
          <a:bodyPr wrap="square" rtlCol="0">
            <a:spAutoFit/>
          </a:bodyPr>
          <a:lstStyle/>
          <a:p>
            <a:r>
              <a:rPr kumimoji="1" lang="ja-JP" altLang="en-US" sz="1000" b="1" dirty="0"/>
              <a:t>リーダー</a:t>
            </a:r>
          </a:p>
        </p:txBody>
      </p:sp>
      <p:sp>
        <p:nvSpPr>
          <p:cNvPr id="21" name="テキスト ボックス 20">
            <a:extLst>
              <a:ext uri="{FF2B5EF4-FFF2-40B4-BE49-F238E27FC236}">
                <a16:creationId xmlns:a16="http://schemas.microsoft.com/office/drawing/2014/main" id="{A75DC384-ABC1-4681-9288-6D32ED97035C}"/>
              </a:ext>
            </a:extLst>
          </p:cNvPr>
          <p:cNvSpPr txBox="1"/>
          <p:nvPr/>
        </p:nvSpPr>
        <p:spPr>
          <a:xfrm>
            <a:off x="500164" y="6022574"/>
            <a:ext cx="1301261" cy="246221"/>
          </a:xfrm>
          <a:prstGeom prst="rect">
            <a:avLst/>
          </a:prstGeom>
          <a:noFill/>
        </p:spPr>
        <p:txBody>
          <a:bodyPr wrap="square" rtlCol="0">
            <a:spAutoFit/>
          </a:bodyPr>
          <a:lstStyle/>
          <a:p>
            <a:r>
              <a:rPr kumimoji="1" lang="ja-JP" altLang="en-US" sz="1000" b="1" dirty="0"/>
              <a:t>キャプテン</a:t>
            </a:r>
          </a:p>
        </p:txBody>
      </p:sp>
      <p:sp>
        <p:nvSpPr>
          <p:cNvPr id="24" name="テキスト ボックス 23">
            <a:extLst>
              <a:ext uri="{FF2B5EF4-FFF2-40B4-BE49-F238E27FC236}">
                <a16:creationId xmlns:a16="http://schemas.microsoft.com/office/drawing/2014/main" id="{9A0432E3-FA50-49BB-AF0F-81E2DEBA4B71}"/>
              </a:ext>
            </a:extLst>
          </p:cNvPr>
          <p:cNvSpPr txBox="1"/>
          <p:nvPr/>
        </p:nvSpPr>
        <p:spPr>
          <a:xfrm>
            <a:off x="5204465" y="472138"/>
            <a:ext cx="1471656" cy="369332"/>
          </a:xfrm>
          <a:prstGeom prst="rect">
            <a:avLst/>
          </a:prstGeom>
          <a:noFill/>
        </p:spPr>
        <p:txBody>
          <a:bodyPr wrap="square" rtlCol="0">
            <a:spAutoFit/>
          </a:bodyPr>
          <a:lstStyle/>
          <a:p>
            <a:r>
              <a:rPr kumimoji="1" lang="en-US" altLang="ja-JP" b="1" dirty="0">
                <a:solidFill>
                  <a:srgbClr val="B55353"/>
                </a:solidFill>
              </a:rPr>
              <a:t>Vol.01</a:t>
            </a:r>
            <a:endParaRPr kumimoji="1" lang="ja-JP" altLang="en-US" b="1" dirty="0">
              <a:solidFill>
                <a:srgbClr val="B55353"/>
              </a:solidFill>
            </a:endParaRPr>
          </a:p>
        </p:txBody>
      </p:sp>
      <p:graphicFrame>
        <p:nvGraphicFramePr>
          <p:cNvPr id="44" name="表 2">
            <a:extLst>
              <a:ext uri="{FF2B5EF4-FFF2-40B4-BE49-F238E27FC236}">
                <a16:creationId xmlns:a16="http://schemas.microsoft.com/office/drawing/2014/main" id="{E8691086-A4A4-4B22-9FA4-22B813561256}"/>
              </a:ext>
            </a:extLst>
          </p:cNvPr>
          <p:cNvGraphicFramePr>
            <a:graphicFrameLocks noGrp="1"/>
          </p:cNvGraphicFramePr>
          <p:nvPr>
            <p:extLst>
              <p:ext uri="{D42A27DB-BD31-4B8C-83A1-F6EECF244321}">
                <p14:modId xmlns:p14="http://schemas.microsoft.com/office/powerpoint/2010/main" val="2962666394"/>
              </p:ext>
            </p:extLst>
          </p:nvPr>
        </p:nvGraphicFramePr>
        <p:xfrm>
          <a:off x="302016" y="6767023"/>
          <a:ext cx="5673922" cy="1207802"/>
        </p:xfrm>
        <a:graphic>
          <a:graphicData uri="http://schemas.openxmlformats.org/drawingml/2006/table">
            <a:tbl>
              <a:tblPr firstRow="1" bandRow="1">
                <a:tableStyleId>{0E3FDE45-AF77-4B5C-9715-49D594BDF05E}</a:tableStyleId>
              </a:tblPr>
              <a:tblGrid>
                <a:gridCol w="1077949">
                  <a:extLst>
                    <a:ext uri="{9D8B030D-6E8A-4147-A177-3AD203B41FA5}">
                      <a16:colId xmlns:a16="http://schemas.microsoft.com/office/drawing/2014/main" val="1825403513"/>
                    </a:ext>
                  </a:extLst>
                </a:gridCol>
                <a:gridCol w="4595973">
                  <a:extLst>
                    <a:ext uri="{9D8B030D-6E8A-4147-A177-3AD203B41FA5}">
                      <a16:colId xmlns:a16="http://schemas.microsoft.com/office/drawing/2014/main" val="3085869545"/>
                    </a:ext>
                  </a:extLst>
                </a:gridCol>
              </a:tblGrid>
              <a:tr h="252321">
                <a:tc rowSpan="3">
                  <a:txBody>
                    <a:bodyPr/>
                    <a:lstStyle/>
                    <a:p>
                      <a:endParaRPr kumimoji="1" lang="ja-JP" altLang="en-US" dirty="0"/>
                    </a:p>
                  </a:txBody>
                  <a:tcPr>
                    <a:lnL w="12700" cap="flat" cmpd="sng" algn="ctr">
                      <a:noFill/>
                      <a:prstDash val="solid"/>
                      <a:round/>
                      <a:headEnd type="none" w="med" len="med"/>
                      <a:tailEnd type="none" w="med" len="med"/>
                    </a:lnL>
                    <a:lnR w="19050" cap="flat" cmpd="sng" algn="ctr">
                      <a:solidFill>
                        <a:schemeClr val="accent2">
                          <a:lumMod val="60000"/>
                          <a:lumOff val="4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800" dirty="0">
                          <a:latin typeface="HG丸ｺﾞｼｯｸM-PRO" panose="020F0600000000000000" pitchFamily="50" charset="-128"/>
                          <a:ea typeface="HG丸ｺﾞｼｯｸM-PRO" panose="020F0600000000000000" pitchFamily="50" charset="-128"/>
                        </a:rPr>
                        <a:t>ふたつぎ　ひでのり</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3638322"/>
                  </a:ext>
                </a:extLst>
              </a:tr>
              <a:tr h="315401">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b="1" dirty="0">
                          <a:latin typeface="HG丸ｺﾞｼｯｸM-PRO" panose="020F0600000000000000" pitchFamily="50" charset="-128"/>
                          <a:ea typeface="HG丸ｺﾞｼｯｸM-PRO" panose="020F0600000000000000" pitchFamily="50" charset="-128"/>
                        </a:rPr>
                        <a:t>二木　秀教</a:t>
                      </a: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9050" cap="flat" cmpd="sng" algn="ctr">
                      <a:solidFill>
                        <a:schemeClr val="accent2">
                          <a:lumMod val="60000"/>
                          <a:lumOff val="4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3785051"/>
                  </a:ext>
                </a:extLst>
              </a:tr>
              <a:tr h="578285">
                <a:tc vMerge="1">
                  <a:txBody>
                    <a:bodyPr/>
                    <a:lstStyle/>
                    <a:p>
                      <a:endParaRPr kumimoji="1" lang="ja-JP" altLang="en-US" dirty="0"/>
                    </a:p>
                  </a:txBody>
                  <a:tcPr>
                    <a:lnL w="12700"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900" dirty="0">
                          <a:latin typeface="HG丸ｺﾞｼｯｸM-PRO" panose="020F0600000000000000" pitchFamily="50" charset="-128"/>
                          <a:ea typeface="HG丸ｺﾞｼｯｸM-PRO" panose="020F0600000000000000" pitchFamily="50" charset="-128"/>
                        </a:rPr>
                        <a:t>北九州市出身の</a:t>
                      </a:r>
                      <a:r>
                        <a:rPr kumimoji="1" lang="en-US" altLang="ja-JP" sz="900" dirty="0">
                          <a:latin typeface="HG丸ｺﾞｼｯｸM-PRO" panose="020F0600000000000000" pitchFamily="50" charset="-128"/>
                          <a:ea typeface="HG丸ｺﾞｼｯｸM-PRO" panose="020F0600000000000000" pitchFamily="50" charset="-128"/>
                        </a:rPr>
                        <a:t>44</a:t>
                      </a:r>
                      <a:r>
                        <a:rPr kumimoji="1" lang="ja-JP" altLang="en-US" sz="900" dirty="0">
                          <a:latin typeface="HG丸ｺﾞｼｯｸM-PRO" panose="020F0600000000000000" pitchFamily="50" charset="-128"/>
                          <a:ea typeface="HG丸ｺﾞｼｯｸM-PRO" panose="020F0600000000000000" pitchFamily="50" charset="-128"/>
                        </a:rPr>
                        <a:t>歳です。</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お取り寄せグルメや美味しいご飯屋さん巡りが好きです。</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スタッフ唯一の独身で、フットワークの軽さが強みです</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泣笑</a:t>
                      </a:r>
                      <a:r>
                        <a:rPr kumimoji="1" lang="en-US" altLang="ja-JP" sz="900" dirty="0">
                          <a:latin typeface="HG丸ｺﾞｼｯｸM-PRO" panose="020F0600000000000000" pitchFamily="50" charset="-128"/>
                          <a:ea typeface="HG丸ｺﾞｼｯｸM-PRO" panose="020F0600000000000000" pitchFamily="50" charset="-128"/>
                        </a:rPr>
                        <a:t>)</a:t>
                      </a:r>
                    </a:p>
                    <a:p>
                      <a:r>
                        <a:rPr kumimoji="1" lang="ja-JP" altLang="en-US" sz="900" dirty="0">
                          <a:latin typeface="HG丸ｺﾞｼｯｸM-PRO" panose="020F0600000000000000" pitchFamily="50" charset="-128"/>
                          <a:ea typeface="HG丸ｺﾞｼｯｸM-PRO" panose="020F0600000000000000" pitchFamily="50" charset="-128"/>
                        </a:rPr>
                        <a:t>いつでも、どんな小さな事でもお役に立てるよう伴走させて頂きます！</a:t>
                      </a:r>
                      <a:endParaRPr kumimoji="1" lang="en-US" altLang="ja-JP" sz="900" dirty="0">
                        <a:latin typeface="HG丸ｺﾞｼｯｸM-PRO" panose="020F0600000000000000" pitchFamily="50" charset="-128"/>
                        <a:ea typeface="HG丸ｺﾞｼｯｸM-PRO" panose="020F0600000000000000" pitchFamily="50" charset="-128"/>
                      </a:endParaRPr>
                    </a:p>
                  </a:txBody>
                  <a:tcPr anchor="ctr">
                    <a:lnL w="19050" cap="flat" cmpd="sng" algn="ctr">
                      <a:solidFill>
                        <a:schemeClr val="accent2">
                          <a:lumMod val="60000"/>
                          <a:lumOff val="40000"/>
                        </a:schemeClr>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accent2">
                          <a:lumMod val="60000"/>
                          <a:lumOff val="4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7815891"/>
                  </a:ext>
                </a:extLst>
              </a:tr>
            </a:tbl>
          </a:graphicData>
        </a:graphic>
      </p:graphicFrame>
    </p:spTree>
    <p:extLst>
      <p:ext uri="{BB962C8B-B14F-4D97-AF65-F5344CB8AC3E}">
        <p14:creationId xmlns:p14="http://schemas.microsoft.com/office/powerpoint/2010/main" val="160348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889B817-8296-4FFF-80C1-75259BF19524}"/>
              </a:ext>
            </a:extLst>
          </p:cNvPr>
          <p:cNvPicPr>
            <a:picLocks noChangeAspect="1"/>
          </p:cNvPicPr>
          <p:nvPr/>
        </p:nvPicPr>
        <p:blipFill rotWithShape="1">
          <a:blip r:embed="rId2"/>
          <a:srcRect r="64760"/>
          <a:stretch/>
        </p:blipFill>
        <p:spPr>
          <a:xfrm>
            <a:off x="10306802" y="277010"/>
            <a:ext cx="646671" cy="621846"/>
          </a:xfrm>
          <a:prstGeom prst="rect">
            <a:avLst/>
          </a:prstGeom>
        </p:spPr>
      </p:pic>
      <p:pic>
        <p:nvPicPr>
          <p:cNvPr id="29" name="図 28">
            <a:extLst>
              <a:ext uri="{FF2B5EF4-FFF2-40B4-BE49-F238E27FC236}">
                <a16:creationId xmlns:a16="http://schemas.microsoft.com/office/drawing/2014/main" id="{AF07966B-9249-48C6-A1E6-10C55CA9EB4F}"/>
              </a:ext>
            </a:extLst>
          </p:cNvPr>
          <p:cNvPicPr>
            <a:picLocks noChangeAspect="1"/>
          </p:cNvPicPr>
          <p:nvPr/>
        </p:nvPicPr>
        <p:blipFill rotWithShape="1">
          <a:blip r:embed="rId3">
            <a:extLst>
              <a:ext uri="{28A0092B-C50C-407E-A947-70E740481C1C}">
                <a14:useLocalDpi xmlns:a14="http://schemas.microsoft.com/office/drawing/2010/main" val="0"/>
              </a:ext>
            </a:extLst>
          </a:blip>
          <a:srcRect l="13104" t="24501" r="12411" b="50000"/>
          <a:stretch/>
        </p:blipFill>
        <p:spPr>
          <a:xfrm>
            <a:off x="8478589" y="277010"/>
            <a:ext cx="1836353" cy="621525"/>
          </a:xfrm>
          <a:prstGeom prst="rect">
            <a:avLst/>
          </a:prstGeom>
        </p:spPr>
      </p:pic>
      <p:pic>
        <p:nvPicPr>
          <p:cNvPr id="27" name="図 26">
            <a:extLst>
              <a:ext uri="{FF2B5EF4-FFF2-40B4-BE49-F238E27FC236}">
                <a16:creationId xmlns:a16="http://schemas.microsoft.com/office/drawing/2014/main" id="{BBA6AECB-DD2A-4C2A-9B84-F4D1F38DEA76}"/>
              </a:ext>
            </a:extLst>
          </p:cNvPr>
          <p:cNvPicPr>
            <a:picLocks noChangeAspect="1"/>
          </p:cNvPicPr>
          <p:nvPr/>
        </p:nvPicPr>
        <p:blipFill rotWithShape="1">
          <a:blip r:embed="rId3">
            <a:extLst>
              <a:ext uri="{28A0092B-C50C-407E-A947-70E740481C1C}">
                <a14:useLocalDpi xmlns:a14="http://schemas.microsoft.com/office/drawing/2010/main" val="0"/>
              </a:ext>
            </a:extLst>
          </a:blip>
          <a:srcRect l="-1271" t="24501" r="12411" b="50000"/>
          <a:stretch/>
        </p:blipFill>
        <p:spPr>
          <a:xfrm>
            <a:off x="6455481" y="315485"/>
            <a:ext cx="2030283" cy="576000"/>
          </a:xfrm>
          <a:prstGeom prst="rect">
            <a:avLst/>
          </a:prstGeom>
        </p:spPr>
      </p:pic>
      <p:pic>
        <p:nvPicPr>
          <p:cNvPr id="49" name="図 48">
            <a:extLst>
              <a:ext uri="{FF2B5EF4-FFF2-40B4-BE49-F238E27FC236}">
                <a16:creationId xmlns:a16="http://schemas.microsoft.com/office/drawing/2014/main" id="{BEF876C0-5702-4AAB-BD55-8C47E1068BB2}"/>
              </a:ext>
            </a:extLst>
          </p:cNvPr>
          <p:cNvPicPr>
            <a:picLocks noChangeAspect="1"/>
          </p:cNvPicPr>
          <p:nvPr/>
        </p:nvPicPr>
        <p:blipFill rotWithShape="1">
          <a:blip r:embed="rId3">
            <a:extLst>
              <a:ext uri="{28A0092B-C50C-407E-A947-70E740481C1C}">
                <a14:useLocalDpi xmlns:a14="http://schemas.microsoft.com/office/drawing/2010/main" val="0"/>
              </a:ext>
            </a:extLst>
          </a:blip>
          <a:srcRect l="21851" t="24023" r="46463" b="50000"/>
          <a:stretch/>
        </p:blipFill>
        <p:spPr>
          <a:xfrm>
            <a:off x="3293888" y="302188"/>
            <a:ext cx="923055" cy="654301"/>
          </a:xfrm>
          <a:prstGeom prst="rect">
            <a:avLst/>
          </a:prstGeom>
        </p:spPr>
      </p:pic>
      <p:pic>
        <p:nvPicPr>
          <p:cNvPr id="48" name="図 47">
            <a:extLst>
              <a:ext uri="{FF2B5EF4-FFF2-40B4-BE49-F238E27FC236}">
                <a16:creationId xmlns:a16="http://schemas.microsoft.com/office/drawing/2014/main" id="{78A79432-F0F9-4C8C-BB91-2932ADAB6EBF}"/>
              </a:ext>
            </a:extLst>
          </p:cNvPr>
          <p:cNvPicPr>
            <a:picLocks noChangeAspect="1"/>
          </p:cNvPicPr>
          <p:nvPr/>
        </p:nvPicPr>
        <p:blipFill rotWithShape="1">
          <a:blip r:embed="rId3">
            <a:extLst>
              <a:ext uri="{28A0092B-C50C-407E-A947-70E740481C1C}">
                <a14:useLocalDpi xmlns:a14="http://schemas.microsoft.com/office/drawing/2010/main" val="0"/>
              </a:ext>
            </a:extLst>
          </a:blip>
          <a:srcRect l="21851" t="24023" b="50000"/>
          <a:stretch/>
        </p:blipFill>
        <p:spPr>
          <a:xfrm>
            <a:off x="1142800" y="302188"/>
            <a:ext cx="2276573" cy="654301"/>
          </a:xfrm>
          <a:prstGeom prst="rect">
            <a:avLst/>
          </a:prstGeom>
        </p:spPr>
      </p:pic>
      <p:pic>
        <p:nvPicPr>
          <p:cNvPr id="17" name="図 16">
            <a:extLst>
              <a:ext uri="{FF2B5EF4-FFF2-40B4-BE49-F238E27FC236}">
                <a16:creationId xmlns:a16="http://schemas.microsoft.com/office/drawing/2014/main" id="{019FF4EC-89A1-4F59-9546-D4F9B273749A}"/>
              </a:ext>
            </a:extLst>
          </p:cNvPr>
          <p:cNvPicPr>
            <a:picLocks noChangeAspect="1"/>
          </p:cNvPicPr>
          <p:nvPr/>
        </p:nvPicPr>
        <p:blipFill rotWithShape="1">
          <a:blip r:embed="rId3">
            <a:extLst>
              <a:ext uri="{28A0092B-C50C-407E-A947-70E740481C1C}">
                <a14:useLocalDpi xmlns:a14="http://schemas.microsoft.com/office/drawing/2010/main" val="0"/>
              </a:ext>
            </a:extLst>
          </a:blip>
          <a:srcRect l="13104" t="24501" r="71964" b="50000"/>
          <a:stretch/>
        </p:blipFill>
        <p:spPr>
          <a:xfrm>
            <a:off x="3405074" y="37292"/>
            <a:ext cx="382546" cy="530818"/>
          </a:xfrm>
          <a:prstGeom prst="rect">
            <a:avLst/>
          </a:prstGeom>
        </p:spPr>
      </p:pic>
      <p:pic>
        <p:nvPicPr>
          <p:cNvPr id="16" name="図 15">
            <a:extLst>
              <a:ext uri="{FF2B5EF4-FFF2-40B4-BE49-F238E27FC236}">
                <a16:creationId xmlns:a16="http://schemas.microsoft.com/office/drawing/2014/main" id="{04BCA3BA-E3E5-4DAC-AD32-8EEBA056613A}"/>
              </a:ext>
            </a:extLst>
          </p:cNvPr>
          <p:cNvPicPr>
            <a:picLocks noChangeAspect="1"/>
          </p:cNvPicPr>
          <p:nvPr/>
        </p:nvPicPr>
        <p:blipFill rotWithShape="1">
          <a:blip r:embed="rId3">
            <a:extLst>
              <a:ext uri="{28A0092B-C50C-407E-A947-70E740481C1C}">
                <a14:useLocalDpi xmlns:a14="http://schemas.microsoft.com/office/drawing/2010/main" val="0"/>
              </a:ext>
            </a:extLst>
          </a:blip>
          <a:srcRect l="-1271" t="24501" r="12411" b="50000"/>
          <a:stretch/>
        </p:blipFill>
        <p:spPr>
          <a:xfrm>
            <a:off x="1186517" y="21079"/>
            <a:ext cx="2276573" cy="530818"/>
          </a:xfrm>
          <a:prstGeom prst="rect">
            <a:avLst/>
          </a:prstGeom>
        </p:spPr>
      </p:pic>
      <p:grpSp>
        <p:nvGrpSpPr>
          <p:cNvPr id="9" name="グループ化 8">
            <a:extLst>
              <a:ext uri="{FF2B5EF4-FFF2-40B4-BE49-F238E27FC236}">
                <a16:creationId xmlns:a16="http://schemas.microsoft.com/office/drawing/2014/main" id="{582DD14E-212A-4940-82BF-CDB3975CDA8E}"/>
              </a:ext>
            </a:extLst>
          </p:cNvPr>
          <p:cNvGrpSpPr/>
          <p:nvPr/>
        </p:nvGrpSpPr>
        <p:grpSpPr>
          <a:xfrm>
            <a:off x="1279409" y="3969184"/>
            <a:ext cx="2739888" cy="629370"/>
            <a:chOff x="1163659" y="4270415"/>
            <a:chExt cx="2739888" cy="629370"/>
          </a:xfrm>
        </p:grpSpPr>
        <p:pic>
          <p:nvPicPr>
            <p:cNvPr id="14" name="図 13">
              <a:extLst>
                <a:ext uri="{FF2B5EF4-FFF2-40B4-BE49-F238E27FC236}">
                  <a16:creationId xmlns:a16="http://schemas.microsoft.com/office/drawing/2014/main" id="{674801DB-DAC8-4794-AE07-B7B9AE20045F}"/>
                </a:ext>
              </a:extLst>
            </p:cNvPr>
            <p:cNvPicPr>
              <a:picLocks noChangeAspect="1"/>
            </p:cNvPicPr>
            <p:nvPr/>
          </p:nvPicPr>
          <p:blipFill rotWithShape="1">
            <a:blip r:embed="rId3">
              <a:extLst>
                <a:ext uri="{28A0092B-C50C-407E-A947-70E740481C1C}">
                  <a14:useLocalDpi xmlns:a14="http://schemas.microsoft.com/office/drawing/2010/main" val="0"/>
                </a:ext>
              </a:extLst>
            </a:blip>
            <a:srcRect l="13104" t="24501" r="59828" b="50000"/>
            <a:stretch/>
          </p:blipFill>
          <p:spPr>
            <a:xfrm>
              <a:off x="3236197" y="4278260"/>
              <a:ext cx="667350" cy="621525"/>
            </a:xfrm>
            <a:prstGeom prst="rect">
              <a:avLst/>
            </a:prstGeom>
          </p:spPr>
        </p:pic>
        <p:pic>
          <p:nvPicPr>
            <p:cNvPr id="13" name="図 12">
              <a:extLst>
                <a:ext uri="{FF2B5EF4-FFF2-40B4-BE49-F238E27FC236}">
                  <a16:creationId xmlns:a16="http://schemas.microsoft.com/office/drawing/2014/main" id="{5A960E37-192A-4D3F-AD87-2481E15405F8}"/>
                </a:ext>
              </a:extLst>
            </p:cNvPr>
            <p:cNvPicPr>
              <a:picLocks noChangeAspect="1"/>
            </p:cNvPicPr>
            <p:nvPr/>
          </p:nvPicPr>
          <p:blipFill rotWithShape="1">
            <a:blip r:embed="rId3">
              <a:extLst>
                <a:ext uri="{28A0092B-C50C-407E-A947-70E740481C1C}">
                  <a14:useLocalDpi xmlns:a14="http://schemas.microsoft.com/office/drawing/2010/main" val="0"/>
                </a:ext>
              </a:extLst>
            </a:blip>
            <a:srcRect l="-1271" t="24501" r="12411" b="50000"/>
            <a:stretch/>
          </p:blipFill>
          <p:spPr>
            <a:xfrm>
              <a:off x="1163659" y="4270415"/>
              <a:ext cx="2190750" cy="621525"/>
            </a:xfrm>
            <a:prstGeom prst="rect">
              <a:avLst/>
            </a:prstGeom>
          </p:spPr>
        </p:pic>
      </p:grpSp>
      <p:sp>
        <p:nvSpPr>
          <p:cNvPr id="2" name="四角形: 角を丸くする 1">
            <a:extLst>
              <a:ext uri="{FF2B5EF4-FFF2-40B4-BE49-F238E27FC236}">
                <a16:creationId xmlns:a16="http://schemas.microsoft.com/office/drawing/2014/main" id="{9208889A-12E7-4F43-9260-AC70866F7B26}"/>
              </a:ext>
            </a:extLst>
          </p:cNvPr>
          <p:cNvSpPr/>
          <p:nvPr/>
        </p:nvSpPr>
        <p:spPr>
          <a:xfrm>
            <a:off x="92989" y="37903"/>
            <a:ext cx="5362413" cy="3906416"/>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91EF730B-B0DE-4DF3-80BE-5C2B4FF72284}"/>
              </a:ext>
            </a:extLst>
          </p:cNvPr>
          <p:cNvPicPr>
            <a:picLocks noChangeAspect="1"/>
          </p:cNvPicPr>
          <p:nvPr/>
        </p:nvPicPr>
        <p:blipFill rotWithShape="1">
          <a:blip r:embed="rId4"/>
          <a:srcRect l="36544" t="34942" r="54318" b="44342"/>
          <a:stretch/>
        </p:blipFill>
        <p:spPr>
          <a:xfrm>
            <a:off x="12258500" y="0"/>
            <a:ext cx="1513109" cy="1928553"/>
          </a:xfrm>
          <a:prstGeom prst="rect">
            <a:avLst/>
          </a:prstGeom>
        </p:spPr>
      </p:pic>
      <p:sp>
        <p:nvSpPr>
          <p:cNvPr id="6" name="テキスト ボックス 5">
            <a:extLst>
              <a:ext uri="{FF2B5EF4-FFF2-40B4-BE49-F238E27FC236}">
                <a16:creationId xmlns:a16="http://schemas.microsoft.com/office/drawing/2014/main" id="{5D8717A3-4C67-40F6-8671-F429C3EFB37D}"/>
              </a:ext>
            </a:extLst>
          </p:cNvPr>
          <p:cNvSpPr txBox="1"/>
          <p:nvPr/>
        </p:nvSpPr>
        <p:spPr>
          <a:xfrm>
            <a:off x="112678" y="127402"/>
            <a:ext cx="5105311" cy="2954655"/>
          </a:xfrm>
          <a:prstGeom prst="rect">
            <a:avLst/>
          </a:prstGeom>
          <a:noFill/>
        </p:spPr>
        <p:txBody>
          <a:bodyPr wrap="square" rtlCol="0">
            <a:spAutoFit/>
          </a:bodyPr>
          <a:lstStyle/>
          <a:p>
            <a:pPr algn="ctr"/>
            <a:r>
              <a:rPr kumimoji="1" lang="ja-JP" altLang="en-US" b="1" dirty="0">
                <a:latin typeface="HGS創英角ﾎﾟｯﾌﾟ体" panose="040B0A00000000000000" pitchFamily="50" charset="-128"/>
                <a:ea typeface="HGS創英角ﾎﾟｯﾌﾟ体" panose="040B0A00000000000000" pitchFamily="50" charset="-128"/>
              </a:rPr>
              <a:t>㈱みらいのチームが</a:t>
            </a:r>
            <a:endParaRPr kumimoji="1" lang="en-US" altLang="ja-JP" sz="800" b="1" dirty="0">
              <a:latin typeface="HGS創英角ﾎﾟｯﾌﾟ体" panose="040B0A00000000000000" pitchFamily="50" charset="-128"/>
              <a:ea typeface="HGS創英角ﾎﾟｯﾌﾟ体" panose="040B0A00000000000000" pitchFamily="50" charset="-128"/>
            </a:endParaRPr>
          </a:p>
          <a:p>
            <a:pPr algn="ctr"/>
            <a:endParaRPr kumimoji="1" lang="en-US" altLang="ja-JP" sz="200" b="1" dirty="0">
              <a:latin typeface="HGS創英角ﾎﾟｯﾌﾟ体" panose="040B0A00000000000000" pitchFamily="50" charset="-128"/>
              <a:ea typeface="HGS創英角ﾎﾟｯﾌﾟ体" panose="040B0A00000000000000" pitchFamily="50" charset="-128"/>
            </a:endParaRPr>
          </a:p>
          <a:p>
            <a:pPr algn="ctr"/>
            <a:endParaRPr kumimoji="1" lang="en-US" altLang="ja-JP" sz="200" b="1" dirty="0">
              <a:latin typeface="HGS創英角ﾎﾟｯﾌﾟ体" panose="040B0A00000000000000" pitchFamily="50" charset="-128"/>
              <a:ea typeface="HGS創英角ﾎﾟｯﾌﾟ体" panose="040B0A00000000000000" pitchFamily="50" charset="-128"/>
            </a:endParaRPr>
          </a:p>
          <a:p>
            <a:pPr algn="ctr"/>
            <a:endParaRPr kumimoji="1" lang="ja-JP" altLang="en-US" sz="200" b="1" dirty="0">
              <a:latin typeface="HGS創英角ﾎﾟｯﾌﾟ体" panose="040B0A00000000000000" pitchFamily="50" charset="-128"/>
              <a:ea typeface="HGS創英角ﾎﾟｯﾌﾟ体" panose="040B0A00000000000000" pitchFamily="50" charset="-128"/>
            </a:endParaRPr>
          </a:p>
          <a:p>
            <a:pPr algn="ctr"/>
            <a:r>
              <a:rPr kumimoji="1" lang="ja-JP" altLang="en-US" b="1" dirty="0">
                <a:latin typeface="HGS創英角ﾎﾟｯﾌﾟ体" panose="040B0A00000000000000" pitchFamily="50" charset="-128"/>
                <a:ea typeface="HGS創英角ﾎﾟｯﾌﾟ体" panose="040B0A00000000000000" pitchFamily="50" charset="-128"/>
              </a:rPr>
              <a:t>配置薬業界に提供したいモノ</a:t>
            </a:r>
          </a:p>
          <a:p>
            <a:endParaRPr kumimoji="1" lang="en-US" altLang="ja-JP" sz="6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私たちがみなさまへ提供したいモノをお伝えする前に、まず最初に配置業界の強みは何なのか？皆さま考えたことがありますでしょうか？</a:t>
            </a:r>
          </a:p>
          <a:p>
            <a:r>
              <a:rPr kumimoji="1" lang="ja-JP" altLang="en-US" sz="900" dirty="0">
                <a:latin typeface="HG丸ｺﾞｼｯｸM-PRO" panose="020F0600000000000000" pitchFamily="50" charset="-128"/>
                <a:ea typeface="HG丸ｺﾞｼｯｸM-PRO" panose="020F0600000000000000" pitchFamily="50" charset="-128"/>
              </a:rPr>
              <a:t>私たちが考える配置業界の強みは？</a:t>
            </a:r>
            <a:r>
              <a:rPr kumimoji="1" lang="en-US" altLang="ja-JP" sz="900"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軒</a:t>
            </a:r>
            <a:r>
              <a:rPr kumimoji="1" lang="en-US" altLang="ja-JP" sz="900" dirty="0">
                <a:solidFill>
                  <a:srgbClr val="FF0000"/>
                </a:solidFill>
                <a:latin typeface="HG丸ｺﾞｼｯｸM-PRO" panose="020F0600000000000000" pitchFamily="50" charset="-128"/>
                <a:ea typeface="HG丸ｺﾞｼｯｸM-PRO" panose="020F0600000000000000" pitchFamily="50" charset="-128"/>
              </a:rPr>
              <a:t>1</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軒のお客様のお宅に訪問が出来る事だと考えます。</a:t>
            </a:r>
          </a:p>
          <a:p>
            <a:r>
              <a:rPr kumimoji="1" lang="ja-JP" altLang="en-US" sz="900" dirty="0">
                <a:latin typeface="HG丸ｺﾞｼｯｸM-PRO" panose="020F0600000000000000" pitchFamily="50" charset="-128"/>
                <a:ea typeface="HG丸ｺﾞｼｯｸM-PRO" panose="020F0600000000000000" pitchFamily="50" charset="-128"/>
              </a:rPr>
              <a:t>これはネット通販、ドラッグストア等の企業では絶対できない事です。</a:t>
            </a:r>
          </a:p>
          <a:p>
            <a:r>
              <a:rPr kumimoji="1" lang="ja-JP" altLang="en-US" sz="900" dirty="0">
                <a:latin typeface="HG丸ｺﾞｼｯｸM-PRO" panose="020F0600000000000000" pitchFamily="50" charset="-128"/>
                <a:ea typeface="HG丸ｺﾞｼｯｸM-PRO" panose="020F0600000000000000" pitchFamily="50" charset="-128"/>
              </a:rPr>
              <a:t>しかも、訪問したお客様から情報を得る事ができ、その情報を元に、</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お客様に必要な様々な情報</a:t>
            </a:r>
            <a:r>
              <a:rPr kumimoji="1" lang="ja-JP" altLang="en-US" sz="900" dirty="0">
                <a:latin typeface="HG丸ｺﾞｼｯｸM-PRO" panose="020F0600000000000000" pitchFamily="50" charset="-128"/>
                <a:ea typeface="HG丸ｺﾞｼｯｸM-PRO" panose="020F0600000000000000" pitchFamily="50" charset="-128"/>
              </a:rPr>
              <a:t>、</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必要な商品の提案ができ一人一人のお客様に合ったお役立ちができます。</a:t>
            </a:r>
          </a:p>
          <a:p>
            <a:r>
              <a:rPr kumimoji="1" lang="ja-JP" altLang="en-US" sz="900" dirty="0">
                <a:latin typeface="HG丸ｺﾞｼｯｸM-PRO" panose="020F0600000000000000" pitchFamily="50" charset="-128"/>
                <a:ea typeface="HG丸ｺﾞｼｯｸM-PRO" panose="020F0600000000000000" pitchFamily="50" charset="-128"/>
              </a:rPr>
              <a:t>そこまで出来る業種は他にはありません。</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株</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みらいのチームがみなさまへ提供したいモノは、配置業界の強みを生かし</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何を売るかではなく、何をするか？</a:t>
            </a:r>
            <a:r>
              <a:rPr kumimoji="1" lang="ja-JP" altLang="en-US" sz="900" dirty="0">
                <a:latin typeface="HG丸ｺﾞｼｯｸM-PRO" panose="020F0600000000000000" pitchFamily="50" charset="-128"/>
                <a:ea typeface="HG丸ｺﾞｼｯｸM-PRO" panose="020F0600000000000000" pitchFamily="50" charset="-128"/>
              </a:rPr>
              <a:t>それを形にしたモノです。</a:t>
            </a:r>
          </a:p>
          <a:p>
            <a:r>
              <a:rPr kumimoji="1" lang="ja-JP" altLang="en-US" sz="900" dirty="0">
                <a:latin typeface="HG丸ｺﾞｼｯｸM-PRO" panose="020F0600000000000000" pitchFamily="50" charset="-128"/>
                <a:ea typeface="HG丸ｺﾞｼｯｸM-PRO" panose="020F0600000000000000" pitchFamily="50" charset="-128"/>
              </a:rPr>
              <a:t>大きく分けると現段階では</a:t>
            </a:r>
            <a:r>
              <a:rPr kumimoji="1" lang="en-US" altLang="ja-JP" sz="900" dirty="0">
                <a:latin typeface="HG丸ｺﾞｼｯｸM-PRO" panose="020F0600000000000000" pitchFamily="50" charset="-128"/>
                <a:ea typeface="HG丸ｺﾞｼｯｸM-PRO" panose="020F0600000000000000" pitchFamily="50" charset="-128"/>
              </a:rPr>
              <a:t>2</a:t>
            </a:r>
            <a:r>
              <a:rPr kumimoji="1" lang="ja-JP" altLang="en-US" sz="900" dirty="0">
                <a:latin typeface="HG丸ｺﾞｼｯｸM-PRO" panose="020F0600000000000000" pitchFamily="50" charset="-128"/>
                <a:ea typeface="HG丸ｺﾞｼｯｸM-PRO" panose="020F0600000000000000" pitchFamily="50" charset="-128"/>
              </a:rPr>
              <a:t>つあり、</a:t>
            </a:r>
            <a:r>
              <a:rPr kumimoji="1" lang="en-US" altLang="ja-JP" sz="900" dirty="0">
                <a:latin typeface="HG丸ｺﾞｼｯｸM-PRO" panose="020F0600000000000000" pitchFamily="50" charset="-128"/>
                <a:ea typeface="HG丸ｺﾞｼｯｸM-PRO" panose="020F0600000000000000" pitchFamily="50" charset="-128"/>
              </a:rPr>
              <a:t>1</a:t>
            </a:r>
            <a:r>
              <a:rPr kumimoji="1" lang="ja-JP" altLang="en-US" sz="900" dirty="0">
                <a:latin typeface="HG丸ｺﾞｼｯｸM-PRO" panose="020F0600000000000000" pitchFamily="50" charset="-128"/>
                <a:ea typeface="HG丸ｺﾞｼｯｸM-PRO" panose="020F0600000000000000" pitchFamily="50" charset="-128"/>
              </a:rPr>
              <a:t>つ目はリピート管理表</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ハッピーシート</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a:t>
            </a:r>
            <a:r>
              <a:rPr kumimoji="1" lang="en-US" altLang="ja-JP" sz="900" dirty="0">
                <a:latin typeface="HG丸ｺﾞｼｯｸM-PRO" panose="020F0600000000000000" pitchFamily="50" charset="-128"/>
                <a:ea typeface="HG丸ｺﾞｼｯｸM-PRO" panose="020F0600000000000000" pitchFamily="50" charset="-128"/>
              </a:rPr>
              <a:t>2</a:t>
            </a:r>
            <a:r>
              <a:rPr kumimoji="1" lang="ja-JP" altLang="en-US" sz="900" dirty="0">
                <a:latin typeface="HG丸ｺﾞｼｯｸM-PRO" panose="020F0600000000000000" pitchFamily="50" charset="-128"/>
                <a:ea typeface="HG丸ｺﾞｼｯｸM-PRO" panose="020F0600000000000000" pitchFamily="50" charset="-128"/>
              </a:rPr>
              <a:t>つ目は</a:t>
            </a:r>
            <a:r>
              <a:rPr kumimoji="1" lang="en-US" altLang="ja-JP" sz="900" dirty="0">
                <a:latin typeface="HG丸ｺﾞｼｯｸM-PRO" panose="020F0600000000000000" pitchFamily="50" charset="-128"/>
                <a:ea typeface="HG丸ｺﾞｼｯｸM-PRO" panose="020F0600000000000000" pitchFamily="50" charset="-128"/>
              </a:rPr>
              <a:t>AIDA</a:t>
            </a:r>
            <a:r>
              <a:rPr kumimoji="1" lang="ja-JP" altLang="en-US" sz="900" dirty="0">
                <a:latin typeface="HG丸ｺﾞｼｯｸM-PRO" panose="020F0600000000000000" pitchFamily="50" charset="-128"/>
                <a:ea typeface="HG丸ｺﾞｼｯｸM-PRO" panose="020F0600000000000000" pitchFamily="50" charset="-128"/>
              </a:rPr>
              <a:t>による販売話法です。</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営業活動の中で皆さまに必要な物を提供させて頂くために、皆さまのゴール（なりたい姿）と現状（課題）を訊かせて頂いていますので、弊社担当がお邪魔した際に共有させて頂ければ</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幸いです。</a:t>
            </a:r>
          </a:p>
          <a:p>
            <a:endParaRPr kumimoji="1" lang="ja-JP" altLang="en-US" sz="1200" dirty="0"/>
          </a:p>
        </p:txBody>
      </p:sp>
      <p:sp>
        <p:nvSpPr>
          <p:cNvPr id="3" name="テキスト ボックス 2">
            <a:extLst>
              <a:ext uri="{FF2B5EF4-FFF2-40B4-BE49-F238E27FC236}">
                <a16:creationId xmlns:a16="http://schemas.microsoft.com/office/drawing/2014/main" id="{B7868C54-B736-488D-976F-507CDCC6E179}"/>
              </a:ext>
            </a:extLst>
          </p:cNvPr>
          <p:cNvSpPr txBox="1"/>
          <p:nvPr/>
        </p:nvSpPr>
        <p:spPr>
          <a:xfrm>
            <a:off x="184535" y="4079098"/>
            <a:ext cx="5223564" cy="4909036"/>
          </a:xfrm>
          <a:prstGeom prst="rect">
            <a:avLst/>
          </a:prstGeom>
          <a:noFill/>
        </p:spPr>
        <p:txBody>
          <a:bodyPr wrap="square" rtlCol="0">
            <a:spAutoFit/>
          </a:bodyPr>
          <a:lstStyle/>
          <a:p>
            <a:pPr algn="ctr"/>
            <a:r>
              <a:rPr kumimoji="1" lang="ja-JP" altLang="en-US" b="1" dirty="0">
                <a:latin typeface="HGS創英角ﾎﾟｯﾌﾟ体" panose="040B0A00000000000000" pitchFamily="50" charset="-128"/>
                <a:ea typeface="HGS創英角ﾎﾟｯﾌﾟ体" panose="040B0A00000000000000" pitchFamily="50" charset="-128"/>
              </a:rPr>
              <a:t>ハッピーシートの概要</a:t>
            </a:r>
            <a:endParaRPr kumimoji="1" lang="en-US" altLang="ja-JP" b="1" dirty="0">
              <a:latin typeface="HGS創英角ﾎﾟｯﾌﾟ体" panose="040B0A00000000000000" pitchFamily="50" charset="-128"/>
              <a:ea typeface="HGS創英角ﾎﾟｯﾌﾟ体" panose="040B0A00000000000000" pitchFamily="50" charset="-128"/>
            </a:endParaRPr>
          </a:p>
          <a:p>
            <a:endParaRPr kumimoji="1" lang="en-US" altLang="ja-JP" sz="800" dirty="0">
              <a:latin typeface="HG丸ｺﾞｼｯｸM-PRO" panose="020F0600000000000000" pitchFamily="50" charset="-128"/>
              <a:ea typeface="HG丸ｺﾞｼｯｸM-PRO" panose="020F0600000000000000" pitchFamily="50" charset="-128"/>
            </a:endParaRPr>
          </a:p>
          <a:p>
            <a:endParaRPr kumimoji="1" lang="en-US" altLang="ja-JP" sz="8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ハッピーシート？聞きなれない言葉だと思います。</a:t>
            </a:r>
          </a:p>
          <a:p>
            <a:r>
              <a:rPr kumimoji="1" lang="ja-JP" altLang="en-US" sz="900" dirty="0">
                <a:latin typeface="HG丸ｺﾞｼｯｸM-PRO" panose="020F0600000000000000" pitchFamily="50" charset="-128"/>
                <a:ea typeface="HG丸ｺﾞｼｯｸM-PRO" panose="020F0600000000000000" pitchFamily="50" charset="-128"/>
              </a:rPr>
              <a:t>これは私たちが考えた言葉です。ハッピーシートの名前の由来は、配置の経営者・営業マン・お客様など関わったみなさまがハッピーになってもらいたいという想いを込めて命名しました。</a:t>
            </a:r>
          </a:p>
          <a:p>
            <a:r>
              <a:rPr kumimoji="1" lang="ja-JP" altLang="en-US" sz="900" dirty="0">
                <a:latin typeface="HG丸ｺﾞｼｯｸM-PRO" panose="020F0600000000000000" pitchFamily="50" charset="-128"/>
                <a:ea typeface="HG丸ｺﾞｼｯｸM-PRO" panose="020F0600000000000000" pitchFamily="50" charset="-128"/>
              </a:rPr>
              <a:t>ではハッピーシートとはどのような物か説明させて頂きます。</a:t>
            </a:r>
          </a:p>
          <a:p>
            <a:r>
              <a:rPr kumimoji="1" lang="ja-JP" altLang="en-US" sz="900" dirty="0">
                <a:latin typeface="HG丸ｺﾞｼｯｸM-PRO" panose="020F0600000000000000" pitchFamily="50" charset="-128"/>
                <a:ea typeface="HG丸ｺﾞｼｯｸM-PRO" panose="020F0600000000000000" pitchFamily="50" charset="-128"/>
              </a:rPr>
              <a:t>みなさまが日々活動している、売り上げを作る行動は大きく分けると</a:t>
            </a:r>
            <a:r>
              <a:rPr kumimoji="1" lang="en-US" altLang="ja-JP" sz="900" dirty="0">
                <a:latin typeface="HG丸ｺﾞｼｯｸM-PRO" panose="020F0600000000000000" pitchFamily="50" charset="-128"/>
                <a:ea typeface="HG丸ｺﾞｼｯｸM-PRO" panose="020F0600000000000000" pitchFamily="50" charset="-128"/>
              </a:rPr>
              <a:t>3</a:t>
            </a:r>
            <a:r>
              <a:rPr kumimoji="1" lang="ja-JP" altLang="en-US" sz="900" dirty="0">
                <a:latin typeface="HG丸ｺﾞｼｯｸM-PRO" panose="020F0600000000000000" pitchFamily="50" charset="-128"/>
                <a:ea typeface="HG丸ｺﾞｼｯｸM-PRO" panose="020F0600000000000000" pitchFamily="50" charset="-128"/>
              </a:rPr>
              <a:t>つあると思います。</a:t>
            </a:r>
          </a:p>
          <a:p>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１つ目はお客様へのアプローチ、</a:t>
            </a:r>
            <a:r>
              <a:rPr kumimoji="1" lang="en-US" altLang="ja-JP" sz="900" dirty="0">
                <a:solidFill>
                  <a:srgbClr val="FF0000"/>
                </a:solidFill>
                <a:latin typeface="HG丸ｺﾞｼｯｸM-PRO" panose="020F0600000000000000" pitchFamily="50" charset="-128"/>
                <a:ea typeface="HG丸ｺﾞｼｯｸM-PRO" panose="020F0600000000000000" pitchFamily="50" charset="-128"/>
              </a:rPr>
              <a:t>2</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つ目は成約、</a:t>
            </a:r>
            <a:r>
              <a:rPr kumimoji="1" lang="en-US" altLang="ja-JP" sz="900" dirty="0">
                <a:solidFill>
                  <a:srgbClr val="FF0000"/>
                </a:solidFill>
                <a:latin typeface="HG丸ｺﾞｼｯｸM-PRO" panose="020F0600000000000000" pitchFamily="50" charset="-128"/>
                <a:ea typeface="HG丸ｺﾞｼｯｸM-PRO" panose="020F0600000000000000" pitchFamily="50" charset="-128"/>
              </a:rPr>
              <a:t>3</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つ目は買って頂いたお客様のリピート</a:t>
            </a:r>
            <a:r>
              <a:rPr kumimoji="1" lang="ja-JP" altLang="en-US" sz="900" dirty="0">
                <a:latin typeface="HG丸ｺﾞｼｯｸM-PRO" panose="020F0600000000000000" pitchFamily="50" charset="-128"/>
                <a:ea typeface="HG丸ｺﾞｼｯｸM-PRO" panose="020F0600000000000000" pitchFamily="50" charset="-128"/>
              </a:rPr>
              <a:t>、</a:t>
            </a:r>
          </a:p>
          <a:p>
            <a:r>
              <a:rPr kumimoji="1" lang="ja-JP" altLang="en-US" sz="900" dirty="0">
                <a:latin typeface="HG丸ｺﾞｼｯｸM-PRO" panose="020F0600000000000000" pitchFamily="50" charset="-128"/>
                <a:ea typeface="HG丸ｺﾞｼｯｸM-PRO" panose="020F0600000000000000" pitchFamily="50" charset="-128"/>
              </a:rPr>
              <a:t>この</a:t>
            </a:r>
            <a:r>
              <a:rPr kumimoji="1" lang="en-US" altLang="ja-JP" sz="900" dirty="0">
                <a:latin typeface="HG丸ｺﾞｼｯｸM-PRO" panose="020F0600000000000000" pitchFamily="50" charset="-128"/>
                <a:ea typeface="HG丸ｺﾞｼｯｸM-PRO" panose="020F0600000000000000" pitchFamily="50" charset="-128"/>
              </a:rPr>
              <a:t>3</a:t>
            </a:r>
            <a:r>
              <a:rPr kumimoji="1" lang="ja-JP" altLang="en-US" sz="900" dirty="0">
                <a:latin typeface="HG丸ｺﾞｼｯｸM-PRO" panose="020F0600000000000000" pitchFamily="50" charset="-128"/>
                <a:ea typeface="HG丸ｺﾞｼｯｸM-PRO" panose="020F0600000000000000" pitchFamily="50" charset="-128"/>
              </a:rPr>
              <a:t>つの行動で売り上げは作られていると思います。</a:t>
            </a:r>
          </a:p>
          <a:p>
            <a:r>
              <a:rPr kumimoji="1" lang="ja-JP" altLang="en-US" sz="900" dirty="0">
                <a:latin typeface="HG丸ｺﾞｼｯｸM-PRO" panose="020F0600000000000000" pitchFamily="50" charset="-128"/>
                <a:ea typeface="HG丸ｺﾞｼｯｸM-PRO" panose="020F0600000000000000" pitchFamily="50" charset="-128"/>
              </a:rPr>
              <a:t>では、売り上げが上がらないとすればこの</a:t>
            </a:r>
            <a:r>
              <a:rPr kumimoji="1" lang="en-US" altLang="ja-JP" sz="900" dirty="0">
                <a:latin typeface="HG丸ｺﾞｼｯｸM-PRO" panose="020F0600000000000000" pitchFamily="50" charset="-128"/>
                <a:ea typeface="HG丸ｺﾞｼｯｸM-PRO" panose="020F0600000000000000" pitchFamily="50" charset="-128"/>
              </a:rPr>
              <a:t>3</a:t>
            </a:r>
            <a:r>
              <a:rPr kumimoji="1" lang="ja-JP" altLang="en-US" sz="900" dirty="0">
                <a:latin typeface="HG丸ｺﾞｼｯｸM-PRO" panose="020F0600000000000000" pitchFamily="50" charset="-128"/>
                <a:ea typeface="HG丸ｺﾞｼｯｸM-PRO" panose="020F0600000000000000" pitchFamily="50" charset="-128"/>
              </a:rPr>
              <a:t>つの行動のどこかに</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原因があり、原因がわかればそこを解決していくことで</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売り上げが上がります。</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その原因をメンバーで共有し解決し管理をしていくものです。</a:t>
            </a:r>
          </a:p>
          <a:p>
            <a:r>
              <a:rPr kumimoji="1" lang="ja-JP" altLang="en-US" sz="900" dirty="0">
                <a:latin typeface="HG丸ｺﾞｼｯｸM-PRO" panose="020F0600000000000000" pitchFamily="50" charset="-128"/>
                <a:ea typeface="HG丸ｺﾞｼｯｸM-PRO" panose="020F0600000000000000" pitchFamily="50" charset="-128"/>
              </a:rPr>
              <a:t>ハッピーシートの最大の目的は、</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リピート率（</a:t>
            </a:r>
            <a:r>
              <a:rPr kumimoji="1" lang="en-US" altLang="ja-JP" sz="900" dirty="0">
                <a:solidFill>
                  <a:srgbClr val="FF0000"/>
                </a:solidFill>
                <a:latin typeface="HG丸ｺﾞｼｯｸM-PRO" panose="020F0600000000000000" pitchFamily="50" charset="-128"/>
                <a:ea typeface="HG丸ｺﾞｼｯｸM-PRO" panose="020F0600000000000000" pitchFamily="50" charset="-128"/>
              </a:rPr>
              <a:t>LTV</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）を</a:t>
            </a:r>
            <a:r>
              <a:rPr kumimoji="1" lang="en-US" altLang="ja-JP" sz="900" dirty="0">
                <a:solidFill>
                  <a:srgbClr val="FF0000"/>
                </a:solidFill>
                <a:latin typeface="HG丸ｺﾞｼｯｸM-PRO" panose="020F0600000000000000" pitchFamily="50" charset="-128"/>
                <a:ea typeface="HG丸ｺﾞｼｯｸM-PRO" panose="020F0600000000000000" pitchFamily="50" charset="-128"/>
              </a:rPr>
              <a:t>UP</a:t>
            </a:r>
          </a:p>
          <a:p>
            <a:r>
              <a:rPr kumimoji="1" lang="ja-JP" altLang="en-US" sz="900" dirty="0">
                <a:latin typeface="HG丸ｺﾞｼｯｸM-PRO" panose="020F0600000000000000" pitchFamily="50" charset="-128"/>
                <a:ea typeface="HG丸ｺﾞｼｯｸM-PRO" panose="020F0600000000000000" pitchFamily="50" charset="-128"/>
              </a:rPr>
              <a:t>させる事で、そのためにもう一つの顧客台帳とセットで</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実施して頂きます。顧客台帳は購入日から、リピートフォロー</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日時、行動等簡単な顧客情報を管理するモノです。</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配置業のメリットは薬箱を置いてあるお宅には行くことができますが、</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デメリットは限られた商圏で仕事をしなくてはならない、</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だからこそ、</a:t>
            </a:r>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購入して頂いたお客様のリピート率を上げ続ける事がもっとも</a:t>
            </a:r>
            <a:endParaRPr kumimoji="1" lang="en-US" altLang="ja-JP" sz="900" dirty="0">
              <a:solidFill>
                <a:srgbClr val="FF0000"/>
              </a:solidFill>
              <a:latin typeface="HG丸ｺﾞｼｯｸM-PRO" panose="020F0600000000000000" pitchFamily="50" charset="-128"/>
              <a:ea typeface="HG丸ｺﾞｼｯｸM-PRO" panose="020F0600000000000000" pitchFamily="50" charset="-128"/>
            </a:endParaRPr>
          </a:p>
          <a:p>
            <a:r>
              <a:rPr kumimoji="1" lang="ja-JP" altLang="en-US" sz="900" dirty="0">
                <a:solidFill>
                  <a:srgbClr val="FF0000"/>
                </a:solidFill>
                <a:latin typeface="HG丸ｺﾞｼｯｸM-PRO" panose="020F0600000000000000" pitchFamily="50" charset="-128"/>
                <a:ea typeface="HG丸ｺﾞｼｯｸM-PRO" panose="020F0600000000000000" pitchFamily="50" charset="-128"/>
              </a:rPr>
              <a:t>大切</a:t>
            </a:r>
            <a:r>
              <a:rPr kumimoji="1" lang="ja-JP" altLang="en-US" sz="900" dirty="0">
                <a:latin typeface="HG丸ｺﾞｼｯｸM-PRO" panose="020F0600000000000000" pitchFamily="50" charset="-128"/>
                <a:ea typeface="HG丸ｺﾞｼｯｸM-PRO" panose="020F0600000000000000" pitchFamily="50" charset="-128"/>
              </a:rPr>
              <a:t>だと私たちは考えハッピーシートを提供しています。</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最後になりますが</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ハッピーシートの定着には時間がかかり</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途中で諦めてしまうケースも多々ありますが、</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私たちみらいのチームがみなさまに寄り添い一緒に</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作りあげていきます。</a:t>
            </a:r>
          </a:p>
          <a:p>
            <a:r>
              <a:rPr kumimoji="1" lang="ja-JP" altLang="en-US" sz="900" dirty="0">
                <a:latin typeface="HG丸ｺﾞｼｯｸM-PRO" panose="020F0600000000000000" pitchFamily="50" charset="-128"/>
                <a:ea typeface="HG丸ｺﾞｼｯｸM-PRO" panose="020F0600000000000000" pitchFamily="50" charset="-128"/>
              </a:rPr>
              <a:t>　ご興味あればいつでも声をかけて頂ければ幸いです。</a:t>
            </a:r>
          </a:p>
          <a:p>
            <a:endParaRPr kumimoji="1" lang="ja-JP" altLang="en-US"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8" name="テキスト ボックス 7">
            <a:extLst>
              <a:ext uri="{FF2B5EF4-FFF2-40B4-BE49-F238E27FC236}">
                <a16:creationId xmlns:a16="http://schemas.microsoft.com/office/drawing/2014/main" id="{26B3607C-A9FC-4879-9CC1-BCB03D3E245D}"/>
              </a:ext>
            </a:extLst>
          </p:cNvPr>
          <p:cNvSpPr txBox="1"/>
          <p:nvPr/>
        </p:nvSpPr>
        <p:spPr>
          <a:xfrm>
            <a:off x="5701628" y="383140"/>
            <a:ext cx="6261064" cy="7679025"/>
          </a:xfrm>
          <a:prstGeom prst="rect">
            <a:avLst/>
          </a:prstGeom>
          <a:noFill/>
          <a:ln>
            <a:noFill/>
          </a:ln>
        </p:spPr>
        <p:txBody>
          <a:bodyPr wrap="square" rtlCol="0">
            <a:spAutoFit/>
          </a:bodyPr>
          <a:lstStyle/>
          <a:p>
            <a:pPr algn="ctr"/>
            <a:r>
              <a:rPr kumimoji="1" lang="ja-JP" altLang="en-US" b="1" dirty="0">
                <a:latin typeface="HGS創英角ﾎﾟｯﾌﾟ体" panose="040B0A00000000000000" pitchFamily="50" charset="-128"/>
                <a:ea typeface="HGS創英角ﾎﾟｯﾌﾟ体" panose="040B0A00000000000000" pitchFamily="50" charset="-128"/>
              </a:rPr>
              <a:t>イベントレポート「第</a:t>
            </a:r>
            <a:r>
              <a:rPr kumimoji="1" lang="en-US" altLang="ja-JP" b="1" dirty="0">
                <a:latin typeface="HGS創英角ﾎﾟｯﾌﾟ体" panose="040B0A00000000000000" pitchFamily="50" charset="-128"/>
                <a:ea typeface="HGS創英角ﾎﾟｯﾌﾟ体" panose="040B0A00000000000000" pitchFamily="50" charset="-128"/>
              </a:rPr>
              <a:t>1</a:t>
            </a:r>
            <a:r>
              <a:rPr kumimoji="1" lang="ja-JP" altLang="en-US" b="1" dirty="0">
                <a:latin typeface="HGS創英角ﾎﾟｯﾌﾟ体" panose="040B0A00000000000000" pitchFamily="50" charset="-128"/>
                <a:ea typeface="HGS創英角ﾎﾟｯﾌﾟ体" panose="040B0A00000000000000" pitchFamily="50" charset="-128"/>
              </a:rPr>
              <a:t>回みらいの会」</a:t>
            </a:r>
            <a:endParaRPr kumimoji="1" lang="en-US" altLang="ja-JP" b="1" dirty="0">
              <a:latin typeface="HGS創英角ﾎﾟｯﾌﾟ体" panose="040B0A00000000000000" pitchFamily="50" charset="-128"/>
              <a:ea typeface="HGS創英角ﾎﾟｯﾌﾟ体" panose="040B0A00000000000000" pitchFamily="50" charset="-128"/>
            </a:endParaRPr>
          </a:p>
          <a:p>
            <a:pPr algn="ctr"/>
            <a:endParaRPr kumimoji="1" lang="en-US" altLang="ja-JP" sz="1600"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＜参加販社様＞（</a:t>
            </a:r>
            <a:r>
              <a:rPr kumimoji="1" lang="en-US" altLang="ja-JP" sz="1100" b="1" dirty="0">
                <a:latin typeface="HG丸ｺﾞｼｯｸM-PRO" panose="020F0600000000000000" pitchFamily="50" charset="-128"/>
                <a:ea typeface="HG丸ｺﾞｼｯｸM-PRO" panose="020F0600000000000000" pitchFamily="50" charset="-128"/>
              </a:rPr>
              <a:t>15</a:t>
            </a:r>
            <a:r>
              <a:rPr kumimoji="1" lang="ja-JP" altLang="en-US" sz="1100" b="1" dirty="0">
                <a:latin typeface="HG丸ｺﾞｼｯｸM-PRO" panose="020F0600000000000000" pitchFamily="50" charset="-128"/>
                <a:ea typeface="HG丸ｺﾞｼｯｸM-PRO" panose="020F0600000000000000" pitchFamily="50" charset="-128"/>
              </a:rPr>
              <a:t>社</a:t>
            </a:r>
            <a:r>
              <a:rPr kumimoji="1" lang="en-US" altLang="ja-JP" sz="1100" b="1" dirty="0">
                <a:latin typeface="HG丸ｺﾞｼｯｸM-PRO" panose="020F0600000000000000" pitchFamily="50" charset="-128"/>
                <a:ea typeface="HG丸ｺﾞｼｯｸM-PRO" panose="020F0600000000000000" pitchFamily="50" charset="-128"/>
              </a:rPr>
              <a:t>41</a:t>
            </a:r>
            <a:r>
              <a:rPr kumimoji="1" lang="ja-JP" altLang="en-US" sz="1100" b="1" dirty="0">
                <a:latin typeface="HG丸ｺﾞｼｯｸM-PRO" panose="020F0600000000000000" pitchFamily="50" charset="-128"/>
                <a:ea typeface="HG丸ｺﾞｼｯｸM-PRO" panose="020F0600000000000000" pitchFamily="50" charset="-128"/>
              </a:rPr>
              <a:t>名）</a:t>
            </a:r>
          </a:p>
          <a:p>
            <a:r>
              <a:rPr kumimoji="1" lang="ja-JP" altLang="en-US" sz="900" dirty="0">
                <a:latin typeface="HG丸ｺﾞｼｯｸM-PRO" panose="020F0600000000000000" pitchFamily="50" charset="-128"/>
                <a:ea typeface="HG丸ｺﾞｼｯｸM-PRO" panose="020F0600000000000000" pitchFamily="50" charset="-128"/>
              </a:rPr>
              <a:t>　㈱オカコー薬品様、カネダ漢方薬品㈱様、㈱サエグサ薬品様、坂田薬品㈱様、㈱三和薬品様</a:t>
            </a:r>
          </a:p>
          <a:p>
            <a:r>
              <a:rPr kumimoji="1" lang="ja-JP" altLang="en-US" sz="900" dirty="0">
                <a:latin typeface="HG丸ｺﾞｼｯｸM-PRO" panose="020F0600000000000000" pitchFamily="50" charset="-128"/>
                <a:ea typeface="HG丸ｺﾞｼｯｸM-PRO" panose="020F0600000000000000" pitchFamily="50" charset="-128"/>
              </a:rPr>
              <a:t>　㈲志貴野薬品様、竹内薬品㈱様、㈲大信漢方薬品様、大福薬品様、㈲谷口医薬品様、</a:t>
            </a:r>
          </a:p>
          <a:p>
            <a:r>
              <a:rPr kumimoji="1" lang="ja-JP" altLang="en-US" sz="900" dirty="0">
                <a:latin typeface="HG丸ｺﾞｼｯｸM-PRO" panose="020F0600000000000000" pitchFamily="50" charset="-128"/>
                <a:ea typeface="HG丸ｺﾞｼｯｸM-PRO" panose="020F0600000000000000" pitchFamily="50" charset="-128"/>
              </a:rPr>
              <a:t>　トモエ薬品㈱様、日健サービス㈲様、㈱布村薬品様、㈲フジオカ薬品様、三山薬品㈱様</a:t>
            </a:r>
          </a:p>
          <a:p>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＜プログラム概要＞</a:t>
            </a:r>
          </a:p>
          <a:p>
            <a:r>
              <a:rPr kumimoji="1" lang="ja-JP" altLang="en-US" sz="900" dirty="0">
                <a:latin typeface="HG丸ｺﾞｼｯｸM-PRO" panose="020F0600000000000000" pitchFamily="50" charset="-128"/>
                <a:ea typeface="HG丸ｺﾞｼｯｸM-PRO" panose="020F0600000000000000" pitchFamily="50" charset="-128"/>
              </a:rPr>
              <a:t>　⑴ 社員グループディスカッション　（</a:t>
            </a:r>
            <a:r>
              <a:rPr kumimoji="1" lang="en-US" altLang="ja-JP" sz="900" dirty="0">
                <a:latin typeface="HG丸ｺﾞｼｯｸM-PRO" panose="020F0600000000000000" pitchFamily="50" charset="-128"/>
                <a:ea typeface="HG丸ｺﾞｼｯｸM-PRO" panose="020F0600000000000000" pitchFamily="50" charset="-128"/>
              </a:rPr>
              <a:t>6</a:t>
            </a:r>
            <a:r>
              <a:rPr kumimoji="1" lang="ja-JP" altLang="en-US" sz="900" dirty="0">
                <a:latin typeface="HG丸ｺﾞｼｯｸM-PRO" panose="020F0600000000000000" pitchFamily="50" charset="-128"/>
                <a:ea typeface="HG丸ｺﾞｼｯｸM-PRO" panose="020F0600000000000000" pitchFamily="50" charset="-128"/>
              </a:rPr>
              <a:t>ｸﾞﾙｰﾌﾟ</a:t>
            </a:r>
            <a:r>
              <a:rPr kumimoji="1" lang="en-US" altLang="ja-JP" sz="900" dirty="0">
                <a:latin typeface="HG丸ｺﾞｼｯｸM-PRO" panose="020F0600000000000000" pitchFamily="50" charset="-128"/>
                <a:ea typeface="HG丸ｺﾞｼｯｸM-PRO" panose="020F0600000000000000" pitchFamily="50" charset="-128"/>
              </a:rPr>
              <a:t>26</a:t>
            </a:r>
            <a:r>
              <a:rPr kumimoji="1" lang="ja-JP" altLang="en-US" sz="900" dirty="0">
                <a:latin typeface="HG丸ｺﾞｼｯｸM-PRO" panose="020F0600000000000000" pitchFamily="50" charset="-128"/>
                <a:ea typeface="HG丸ｺﾞｼｯｸM-PRO" panose="020F0600000000000000" pitchFamily="50" charset="-128"/>
              </a:rPr>
              <a:t>名）</a:t>
            </a:r>
          </a:p>
          <a:p>
            <a:r>
              <a:rPr kumimoji="1" lang="ja-JP" altLang="en-US" sz="900" dirty="0">
                <a:latin typeface="HG丸ｺﾞｼｯｸM-PRO" panose="020F0600000000000000" pitchFamily="50" charset="-128"/>
                <a:ea typeface="HG丸ｺﾞｼｯｸM-PRO" panose="020F0600000000000000" pitchFamily="50" charset="-128"/>
              </a:rPr>
              <a:t>　　テーマ「配置薬業の強みを生かした営業とは？」</a:t>
            </a:r>
          </a:p>
          <a:p>
            <a:r>
              <a:rPr kumimoji="1" lang="ja-JP" altLang="en-US" sz="900" dirty="0">
                <a:latin typeface="HG丸ｺﾞｼｯｸM-PRO" panose="020F0600000000000000" pitchFamily="50" charset="-128"/>
                <a:ea typeface="HG丸ｺﾞｼｯｸM-PRO" panose="020F0600000000000000" pitchFamily="50" charset="-128"/>
              </a:rPr>
              <a:t>　⑵ ハッピーシート実施販社様からの発表</a:t>
            </a:r>
          </a:p>
          <a:p>
            <a:r>
              <a:rPr kumimoji="1" lang="ja-JP" altLang="en-US" sz="900" dirty="0">
                <a:latin typeface="HG丸ｺﾞｼｯｸM-PRO" panose="020F0600000000000000" pitchFamily="50" charset="-128"/>
                <a:ea typeface="HG丸ｺﾞｼｯｸM-PRO" panose="020F0600000000000000" pitchFamily="50" charset="-128"/>
              </a:rPr>
              <a:t>　　</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発表販社様</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サエグサ薬品様、㈲大信漢方薬品様、大福薬品様、三山薬品㈱様</a:t>
            </a:r>
          </a:p>
          <a:p>
            <a:r>
              <a:rPr kumimoji="1" lang="ja-JP" altLang="en-US" sz="900" dirty="0">
                <a:latin typeface="HG丸ｺﾞｼｯｸM-PRO" panose="020F0600000000000000" pitchFamily="50" charset="-128"/>
                <a:ea typeface="HG丸ｺﾞｼｯｸM-PRO" panose="020F0600000000000000" pitchFamily="50" charset="-128"/>
              </a:rPr>
              <a:t>　⑶ 経営者グループディスカッション </a:t>
            </a:r>
            <a:r>
              <a:rPr kumimoji="1" lang="en-US" altLang="ja-JP" sz="900" dirty="0">
                <a:latin typeface="HG丸ｺﾞｼｯｸM-PRO" panose="020F0600000000000000" pitchFamily="50" charset="-128"/>
                <a:ea typeface="HG丸ｺﾞｼｯｸM-PRO" panose="020F0600000000000000" pitchFamily="50" charset="-128"/>
              </a:rPr>
              <a:t>(4</a:t>
            </a:r>
            <a:r>
              <a:rPr kumimoji="1" lang="ja-JP" altLang="en-US" sz="900" dirty="0">
                <a:latin typeface="HG丸ｺﾞｼｯｸM-PRO" panose="020F0600000000000000" pitchFamily="50" charset="-128"/>
                <a:ea typeface="HG丸ｺﾞｼｯｸM-PRO" panose="020F0600000000000000" pitchFamily="50" charset="-128"/>
              </a:rPr>
              <a:t>グループ </a:t>
            </a:r>
            <a:r>
              <a:rPr kumimoji="1" lang="en-US" altLang="ja-JP" sz="900" dirty="0">
                <a:latin typeface="HG丸ｺﾞｼｯｸM-PRO" panose="020F0600000000000000" pitchFamily="50" charset="-128"/>
                <a:ea typeface="HG丸ｺﾞｼｯｸM-PRO" panose="020F0600000000000000" pitchFamily="50" charset="-128"/>
              </a:rPr>
              <a:t>15</a:t>
            </a:r>
            <a:r>
              <a:rPr kumimoji="1" lang="ja-JP" altLang="en-US" sz="900" dirty="0">
                <a:latin typeface="HG丸ｺﾞｼｯｸM-PRO" panose="020F0600000000000000" pitchFamily="50" charset="-128"/>
                <a:ea typeface="HG丸ｺﾞｼｯｸM-PRO" panose="020F0600000000000000" pitchFamily="50" charset="-128"/>
              </a:rPr>
              <a:t>名</a:t>
            </a:r>
            <a:r>
              <a:rPr kumimoji="1" lang="en-US" altLang="ja-JP" sz="900" dirty="0">
                <a:latin typeface="HG丸ｺﾞｼｯｸM-PRO" panose="020F0600000000000000" pitchFamily="50" charset="-128"/>
                <a:ea typeface="HG丸ｺﾞｼｯｸM-PRO" panose="020F0600000000000000" pitchFamily="50" charset="-128"/>
              </a:rPr>
              <a:t>)</a:t>
            </a:r>
          </a:p>
          <a:p>
            <a:r>
              <a:rPr kumimoji="1" lang="en-US" altLang="ja-JP" sz="900" dirty="0">
                <a:latin typeface="HG丸ｺﾞｼｯｸM-PRO" panose="020F0600000000000000" pitchFamily="50" charset="-128"/>
                <a:ea typeface="HG丸ｺﾞｼｯｸM-PRO" panose="020F0600000000000000" pitchFamily="50" charset="-128"/>
              </a:rPr>
              <a:t>     </a:t>
            </a:r>
            <a:r>
              <a:rPr kumimoji="1" lang="ja-JP" altLang="en-US" sz="900" dirty="0">
                <a:latin typeface="HG丸ｺﾞｼｯｸM-PRO" panose="020F0600000000000000" pitchFamily="50" charset="-128"/>
                <a:ea typeface="HG丸ｺﾞｼｯｸM-PRO" panose="020F0600000000000000" pitchFamily="50" charset="-128"/>
              </a:rPr>
              <a:t>　</a:t>
            </a:r>
            <a:r>
              <a:rPr kumimoji="1" lang="en-US" altLang="ja-JP" sz="900" dirty="0">
                <a:latin typeface="HG丸ｺﾞｼｯｸM-PRO" panose="020F0600000000000000" pitchFamily="50" charset="-128"/>
                <a:ea typeface="HG丸ｺﾞｼｯｸM-PRO" panose="020F0600000000000000" pitchFamily="50" charset="-128"/>
              </a:rPr>
              <a:t> </a:t>
            </a:r>
            <a:r>
              <a:rPr kumimoji="1" lang="ja-JP" altLang="en-US" sz="900" dirty="0">
                <a:latin typeface="HG丸ｺﾞｼｯｸM-PRO" panose="020F0600000000000000" pitchFamily="50" charset="-128"/>
                <a:ea typeface="HG丸ｺﾞｼｯｸM-PRO" panose="020F0600000000000000" pitchFamily="50" charset="-128"/>
              </a:rPr>
              <a:t>テーマ「配置薬業の強みを生かして売上を上げ続けるために必要なことは？」</a:t>
            </a:r>
          </a:p>
          <a:p>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＜グループディスカッション発表＞</a:t>
            </a:r>
          </a:p>
          <a:p>
            <a:r>
              <a:rPr kumimoji="1" lang="ja-JP" altLang="en-US" sz="900" dirty="0">
                <a:latin typeface="HG丸ｺﾞｼｯｸM-PRO" panose="020F0600000000000000" pitchFamily="50" charset="-128"/>
                <a:ea typeface="HG丸ｺﾞｼｯｸM-PRO" panose="020F0600000000000000" pitchFamily="50" charset="-128"/>
              </a:rPr>
              <a:t>　●</a:t>
            </a:r>
            <a:r>
              <a:rPr kumimoji="1" lang="ja-JP" altLang="en-US" sz="900" u="sng" dirty="0">
                <a:latin typeface="HG丸ｺﾞｼｯｸM-PRO" panose="020F0600000000000000" pitchFamily="50" charset="-128"/>
                <a:ea typeface="HG丸ｺﾞｼｯｸM-PRO" panose="020F0600000000000000" pitchFamily="50" charset="-128"/>
              </a:rPr>
              <a:t>配置薬業の強み</a:t>
            </a:r>
          </a:p>
          <a:p>
            <a:r>
              <a:rPr kumimoji="1" lang="ja-JP" altLang="en-US" sz="900" dirty="0">
                <a:latin typeface="HG丸ｺﾞｼｯｸM-PRO" panose="020F0600000000000000" pitchFamily="50" charset="-128"/>
                <a:ea typeface="HG丸ｺﾞｼｯｸM-PRO" panose="020F0600000000000000" pitchFamily="50" charset="-128"/>
              </a:rPr>
              <a:t>　　・コロナ禍でも直接訪問が出来る。対面した人だけでなく家族の情報も得られる。</a:t>
            </a:r>
          </a:p>
          <a:p>
            <a:r>
              <a:rPr kumimoji="1" lang="ja-JP" altLang="en-US" sz="900" dirty="0">
                <a:latin typeface="HG丸ｺﾞｼｯｸM-PRO" panose="020F0600000000000000" pitchFamily="50" charset="-128"/>
                <a:ea typeface="HG丸ｺﾞｼｯｸM-PRO" panose="020F0600000000000000" pitchFamily="50" charset="-128"/>
              </a:rPr>
              <a:t>　　　直接会う事で、他業種では手に入らない情報も教えていただける。</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　●</a:t>
            </a:r>
            <a:r>
              <a:rPr kumimoji="1" lang="ja-JP" altLang="en-US" sz="900" u="sng" dirty="0">
                <a:latin typeface="HG丸ｺﾞｼｯｸM-PRO" panose="020F0600000000000000" pitchFamily="50" charset="-128"/>
                <a:ea typeface="HG丸ｺﾞｼｯｸM-PRO" panose="020F0600000000000000" pitchFamily="50" charset="-128"/>
              </a:rPr>
              <a:t>安定した売上を作る為に重要な事</a:t>
            </a:r>
          </a:p>
          <a:p>
            <a:r>
              <a:rPr kumimoji="1" lang="ja-JP" altLang="en-US" sz="900" dirty="0">
                <a:latin typeface="HG丸ｺﾞｼｯｸM-PRO" panose="020F0600000000000000" pitchFamily="50" charset="-128"/>
                <a:ea typeface="HG丸ｺﾞｼｯｸM-PRO" panose="020F0600000000000000" pitchFamily="50" charset="-128"/>
              </a:rPr>
              <a:t>　　・リピートを確実に取る事。そのためのフォローも大切。</a:t>
            </a:r>
          </a:p>
          <a:p>
            <a:r>
              <a:rPr kumimoji="1" lang="ja-JP" altLang="en-US" sz="900" dirty="0">
                <a:latin typeface="HG丸ｺﾞｼｯｸM-PRO" panose="020F0600000000000000" pitchFamily="50" charset="-128"/>
                <a:ea typeface="HG丸ｺﾞｼｯｸM-PRO" panose="020F0600000000000000" pitchFamily="50" charset="-128"/>
              </a:rPr>
              <a:t>　　　新規販売・キャンペーンと同時に、リピート・フォローで対面する人のご家族などへの</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　　　アプローチが重要。</a:t>
            </a:r>
            <a:endParaRPr kumimoji="1" lang="en-US" altLang="ja-JP" sz="900" dirty="0">
              <a:latin typeface="HG丸ｺﾞｼｯｸM-PRO" panose="020F0600000000000000" pitchFamily="50" charset="-128"/>
              <a:ea typeface="HG丸ｺﾞｼｯｸM-PRO" panose="020F0600000000000000" pitchFamily="50" charset="-128"/>
            </a:endParaRPr>
          </a:p>
          <a:p>
            <a:endParaRPr kumimoji="1" lang="ja-JP" altLang="en-US"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　●</a:t>
            </a:r>
            <a:r>
              <a:rPr kumimoji="1" lang="ja-JP" altLang="en-US" sz="900" u="sng" dirty="0">
                <a:latin typeface="HG丸ｺﾞｼｯｸM-PRO" panose="020F0600000000000000" pitchFamily="50" charset="-128"/>
                <a:ea typeface="HG丸ｺﾞｼｯｸM-PRO" panose="020F0600000000000000" pitchFamily="50" charset="-128"/>
              </a:rPr>
              <a:t>安定した売上を作る為に取り組んでいる事</a:t>
            </a:r>
          </a:p>
          <a:p>
            <a:r>
              <a:rPr kumimoji="1" lang="ja-JP" altLang="en-US" sz="900" dirty="0">
                <a:latin typeface="HG丸ｺﾞｼｯｸM-PRO" panose="020F0600000000000000" pitchFamily="50" charset="-128"/>
                <a:ea typeface="HG丸ｺﾞｼｯｸM-PRO" panose="020F0600000000000000" pitchFamily="50" charset="-128"/>
              </a:rPr>
              <a:t>　　 ・ハッピーシートをはじめ、販促物や口コミの紹介制度を実施。</a:t>
            </a:r>
          </a:p>
          <a:p>
            <a:r>
              <a:rPr kumimoji="1" lang="ja-JP" altLang="en-US" sz="900" dirty="0">
                <a:latin typeface="HG丸ｺﾞｼｯｸM-PRO" panose="020F0600000000000000" pitchFamily="50" charset="-128"/>
                <a:ea typeface="HG丸ｺﾞｼｯｸM-PRO" panose="020F0600000000000000" pitchFamily="50" charset="-128"/>
              </a:rPr>
              <a:t>　　　  </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地道な事を続けていく。（モチベーション維持の為に会社全体での確認も実施）</a:t>
            </a:r>
          </a:p>
          <a:p>
            <a:r>
              <a:rPr kumimoji="1" lang="ja-JP" altLang="en-US" sz="900" dirty="0">
                <a:latin typeface="HG丸ｺﾞｼｯｸM-PRO" panose="020F0600000000000000" pitchFamily="50" charset="-128"/>
                <a:ea typeface="HG丸ｺﾞｼｯｸM-PRO" panose="020F0600000000000000" pitchFamily="50" charset="-128"/>
              </a:rPr>
              <a:t>　　  ・成功事例の共有。</a:t>
            </a:r>
          </a:p>
          <a:p>
            <a:r>
              <a:rPr kumimoji="1" lang="ja-JP" altLang="en-US" sz="900" dirty="0">
                <a:latin typeface="HG丸ｺﾞｼｯｸM-PRO" panose="020F0600000000000000" pitchFamily="50" charset="-128"/>
                <a:ea typeface="HG丸ｺﾞｼｯｸM-PRO" panose="020F0600000000000000" pitchFamily="50" charset="-128"/>
              </a:rPr>
              <a:t>　　　　</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マイナスの話ではなく、「良い話」を共有することが大切。</a:t>
            </a:r>
          </a:p>
          <a:p>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1100" b="1" dirty="0">
                <a:latin typeface="HG丸ｺﾞｼｯｸM-PRO" panose="020F0600000000000000" pitchFamily="50" charset="-128"/>
                <a:ea typeface="HG丸ｺﾞｼｯｸM-PRO" panose="020F0600000000000000" pitchFamily="50" charset="-128"/>
              </a:rPr>
              <a:t>＜ご参加者様感想＞</a:t>
            </a:r>
          </a:p>
          <a:p>
            <a:r>
              <a:rPr kumimoji="1" lang="ja-JP" altLang="en-US" sz="900" dirty="0">
                <a:latin typeface="HG丸ｺﾞｼｯｸM-PRO" panose="020F0600000000000000" pitchFamily="50" charset="-128"/>
                <a:ea typeface="HG丸ｺﾞｼｯｸM-PRO" panose="020F0600000000000000" pitchFamily="50" charset="-128"/>
              </a:rPr>
              <a:t>・今まで参加してきた会議の中で、ダントツで良かった。</a:t>
            </a:r>
          </a:p>
          <a:p>
            <a:r>
              <a:rPr kumimoji="1" lang="ja-JP" altLang="en-US" sz="900" dirty="0">
                <a:latin typeface="HG丸ｺﾞｼｯｸM-PRO" panose="020F0600000000000000" pitchFamily="50" charset="-128"/>
                <a:ea typeface="HG丸ｺﾞｼｯｸM-PRO" panose="020F0600000000000000" pitchFamily="50" charset="-128"/>
              </a:rPr>
              <a:t>・他社との意見交換、社員のリアルな声を聴けた。</a:t>
            </a:r>
          </a:p>
          <a:p>
            <a:r>
              <a:rPr kumimoji="1" lang="ja-JP" altLang="en-US" sz="900" dirty="0">
                <a:latin typeface="HG丸ｺﾞｼｯｸM-PRO" panose="020F0600000000000000" pitchFamily="50" charset="-128"/>
                <a:ea typeface="HG丸ｺﾞｼｯｸM-PRO" panose="020F0600000000000000" pitchFamily="50" charset="-128"/>
              </a:rPr>
              <a:t>・理論理屈の発信に終わらず実践を共にしていこうする姿勢が好き。</a:t>
            </a:r>
          </a:p>
          <a:p>
            <a:r>
              <a:rPr kumimoji="1" lang="ja-JP" altLang="en-US" sz="900" dirty="0">
                <a:latin typeface="HG丸ｺﾞｼｯｸM-PRO" panose="020F0600000000000000" pitchFamily="50" charset="-128"/>
                <a:ea typeface="HG丸ｺﾞｼｯｸM-PRO" panose="020F0600000000000000" pitchFamily="50" charset="-128"/>
              </a:rPr>
              <a:t>・「いい話を聴けた」で終わることがないよう、課題への対応策</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対応事例</a:t>
            </a:r>
            <a:r>
              <a:rPr kumimoji="1" lang="en-US" altLang="ja-JP" sz="900" dirty="0">
                <a:latin typeface="HG丸ｺﾞｼｯｸM-PRO" panose="020F0600000000000000" pitchFamily="50" charset="-128"/>
                <a:ea typeface="HG丸ｺﾞｼｯｸM-PRO" panose="020F0600000000000000" pitchFamily="50" charset="-128"/>
              </a:rPr>
              <a:t>)</a:t>
            </a:r>
            <a:r>
              <a:rPr kumimoji="1" lang="ja-JP" altLang="en-US" sz="900" dirty="0">
                <a:latin typeface="HG丸ｺﾞｼｯｸM-PRO" panose="020F0600000000000000" pitchFamily="50" charset="-128"/>
                <a:ea typeface="HG丸ｺﾞｼｯｸM-PRO" panose="020F0600000000000000" pitchFamily="50" charset="-128"/>
              </a:rPr>
              <a:t>を共有する場を作ってほしい。</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・第一領域の仕事に追われ、第二領域の仕事に着手できていなかったことに気付けた。</a:t>
            </a:r>
          </a:p>
          <a:p>
            <a:r>
              <a:rPr kumimoji="1" lang="ja-JP" altLang="en-US" sz="900" dirty="0">
                <a:latin typeface="HG丸ｺﾞｼｯｸM-PRO" panose="020F0600000000000000" pitchFamily="50" charset="-128"/>
                <a:ea typeface="HG丸ｺﾞｼｯｸM-PRO" panose="020F0600000000000000" pitchFamily="50" charset="-128"/>
              </a:rPr>
              <a:t>・自社のゴール達成にハッピーシートの導入（リピート率アップ）が近道だと感じた。</a:t>
            </a:r>
          </a:p>
          <a:p>
            <a:r>
              <a:rPr kumimoji="1" lang="ja-JP" altLang="en-US" sz="900" dirty="0">
                <a:latin typeface="HG丸ｺﾞｼｯｸM-PRO" panose="020F0600000000000000" pitchFamily="50" charset="-128"/>
                <a:ea typeface="HG丸ｺﾞｼｯｸM-PRO" panose="020F0600000000000000" pitchFamily="50" charset="-128"/>
              </a:rPr>
              <a:t>・今回色々ヒントを頂けた、第二領域は知ってはいたがほぼ会社ぐるみで対応できていなかった。</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　今後協力をして頂きたい。</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・販売事例の共有がまだまだ表面的なことしかできていない、ということに気付けた。</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・ハッピーシートの導入を前向きに進めたい。</a:t>
            </a:r>
          </a:p>
          <a:p>
            <a:r>
              <a:rPr kumimoji="1" lang="ja-JP" altLang="en-US" sz="900" dirty="0">
                <a:latin typeface="HG丸ｺﾞｼｯｸM-PRO" panose="020F0600000000000000" pitchFamily="50" charset="-128"/>
                <a:ea typeface="HG丸ｺﾞｼｯｸM-PRO" panose="020F0600000000000000" pitchFamily="50" charset="-128"/>
              </a:rPr>
              <a:t>・初めてオンラインで参加だったがストレス無く参加できた。</a:t>
            </a:r>
          </a:p>
          <a:p>
            <a:r>
              <a:rPr kumimoji="1" lang="ja-JP" altLang="en-US" sz="900" dirty="0">
                <a:latin typeface="HG丸ｺﾞｼｯｸM-PRO" panose="020F0600000000000000" pitchFamily="50" charset="-128"/>
                <a:ea typeface="HG丸ｺﾞｼｯｸM-PRO" panose="020F0600000000000000" pitchFamily="50" charset="-128"/>
              </a:rPr>
              <a:t>・社員のディスカッションをリアルで視聴できたことが良かった。</a:t>
            </a:r>
          </a:p>
          <a:p>
            <a:r>
              <a:rPr kumimoji="1" lang="ja-JP" altLang="en-US" sz="900" dirty="0">
                <a:latin typeface="HG丸ｺﾞｼｯｸM-PRO" panose="020F0600000000000000" pitchFamily="50" charset="-128"/>
                <a:ea typeface="HG丸ｺﾞｼｯｸM-PRO" panose="020F0600000000000000" pitchFamily="50" charset="-128"/>
              </a:rPr>
              <a:t>・改めてリピート管理の重要性を認識できた。</a:t>
            </a:r>
          </a:p>
          <a:p>
            <a:r>
              <a:rPr kumimoji="1" lang="ja-JP" altLang="en-US" sz="900" dirty="0">
                <a:latin typeface="HG丸ｺﾞｼｯｸM-PRO" panose="020F0600000000000000" pitchFamily="50" charset="-128"/>
                <a:ea typeface="HG丸ｺﾞｼｯｸM-PRO" panose="020F0600000000000000" pitchFamily="50" charset="-128"/>
              </a:rPr>
              <a:t>・第二領域の仕事、改めてリピート管理をやらないといけないと思った。</a:t>
            </a:r>
          </a:p>
          <a:p>
            <a:r>
              <a:rPr kumimoji="1" lang="ja-JP" altLang="en-US" sz="900" dirty="0">
                <a:latin typeface="HG丸ｺﾞｼｯｸM-PRO" panose="020F0600000000000000" pitchFamily="50" charset="-128"/>
                <a:ea typeface="HG丸ｺﾞｼｯｸM-PRO" panose="020F0600000000000000" pitchFamily="50" charset="-128"/>
              </a:rPr>
              <a:t>　（高いレベルで売上を維持している営業マンは必ずやっている）</a:t>
            </a:r>
            <a:endParaRPr kumimoji="1" lang="en-US" altLang="ja-JP" sz="900" dirty="0">
              <a:latin typeface="HG丸ｺﾞｼｯｸM-PRO" panose="020F0600000000000000" pitchFamily="50" charset="-128"/>
              <a:ea typeface="HG丸ｺﾞｼｯｸM-PRO" panose="020F0600000000000000" pitchFamily="50" charset="-128"/>
            </a:endParaRPr>
          </a:p>
          <a:p>
            <a:r>
              <a:rPr kumimoji="1" lang="ja-JP" altLang="en-US" sz="900" dirty="0">
                <a:latin typeface="HG丸ｺﾞｼｯｸM-PRO" panose="020F0600000000000000" pitchFamily="50" charset="-128"/>
                <a:ea typeface="HG丸ｺﾞｼｯｸM-PRO" panose="020F0600000000000000" pitchFamily="50" charset="-128"/>
              </a:rPr>
              <a:t>・できる営業の行動を棚卸して、具体的な行動の共有をしていきたい。</a:t>
            </a:r>
          </a:p>
          <a:p>
            <a:r>
              <a:rPr kumimoji="1" lang="ja-JP" altLang="en-US" sz="900" dirty="0">
                <a:latin typeface="HG丸ｺﾞｼｯｸM-PRO" panose="020F0600000000000000" pitchFamily="50" charset="-128"/>
                <a:ea typeface="HG丸ｺﾞｼｯｸM-PRO" panose="020F0600000000000000" pitchFamily="50" charset="-128"/>
              </a:rPr>
              <a:t>・改めて会社作りは人創りとの思いが強くなった。</a:t>
            </a:r>
          </a:p>
          <a:p>
            <a:endParaRPr kumimoji="1" lang="ja-JP" altLang="en-US" sz="1000" dirty="0">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15" name="四角形: 角を丸くする 14">
            <a:extLst>
              <a:ext uri="{FF2B5EF4-FFF2-40B4-BE49-F238E27FC236}">
                <a16:creationId xmlns:a16="http://schemas.microsoft.com/office/drawing/2014/main" id="{9B76819D-1CE4-4C5F-A9F4-AFBEABB8EEC9}"/>
              </a:ext>
            </a:extLst>
          </p:cNvPr>
          <p:cNvSpPr/>
          <p:nvPr/>
        </p:nvSpPr>
        <p:spPr>
          <a:xfrm>
            <a:off x="92989" y="4016963"/>
            <a:ext cx="5362414" cy="4526707"/>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515A9690-9041-4981-935A-EC27359569EA}"/>
              </a:ext>
            </a:extLst>
          </p:cNvPr>
          <p:cNvSpPr/>
          <p:nvPr/>
        </p:nvSpPr>
        <p:spPr>
          <a:xfrm>
            <a:off x="5577082" y="37902"/>
            <a:ext cx="6542569" cy="8505767"/>
          </a:xfrm>
          <a:prstGeom prst="roundRect">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318F37E2-371F-4A1F-8D82-481D34C4AEDC}"/>
              </a:ext>
            </a:extLst>
          </p:cNvPr>
          <p:cNvPicPr>
            <a:picLocks noChangeAspect="1"/>
          </p:cNvPicPr>
          <p:nvPr/>
        </p:nvPicPr>
        <p:blipFill rotWithShape="1">
          <a:blip r:embed="rId5">
            <a:extLst>
              <a:ext uri="{28A0092B-C50C-407E-A947-70E740481C1C}">
                <a14:useLocalDpi xmlns:a14="http://schemas.microsoft.com/office/drawing/2010/main" val="0"/>
              </a:ext>
            </a:extLst>
          </a:blip>
          <a:srcRect l="6880" t="18634" r="4373" b="5835"/>
          <a:stretch/>
        </p:blipFill>
        <p:spPr>
          <a:xfrm>
            <a:off x="9615694" y="1628058"/>
            <a:ext cx="1017912" cy="576000"/>
          </a:xfrm>
          <a:prstGeom prst="rect">
            <a:avLst/>
          </a:prstGeom>
        </p:spPr>
      </p:pic>
      <p:pic>
        <p:nvPicPr>
          <p:cNvPr id="24" name="図 23">
            <a:extLst>
              <a:ext uri="{FF2B5EF4-FFF2-40B4-BE49-F238E27FC236}">
                <a16:creationId xmlns:a16="http://schemas.microsoft.com/office/drawing/2014/main" id="{0F6AF09D-42E2-4AF7-87C2-EE7476DB9C10}"/>
              </a:ext>
            </a:extLst>
          </p:cNvPr>
          <p:cNvPicPr>
            <a:picLocks noChangeAspect="1"/>
          </p:cNvPicPr>
          <p:nvPr/>
        </p:nvPicPr>
        <p:blipFill rotWithShape="1">
          <a:blip r:embed="rId6">
            <a:extLst>
              <a:ext uri="{28A0092B-C50C-407E-A947-70E740481C1C}">
                <a14:useLocalDpi xmlns:a14="http://schemas.microsoft.com/office/drawing/2010/main" val="0"/>
              </a:ext>
            </a:extLst>
          </a:blip>
          <a:srcRect t="11224" b="15523"/>
          <a:stretch/>
        </p:blipFill>
        <p:spPr>
          <a:xfrm>
            <a:off x="10272001" y="4748732"/>
            <a:ext cx="1376059" cy="756000"/>
          </a:xfrm>
          <a:prstGeom prst="rect">
            <a:avLst/>
          </a:prstGeom>
        </p:spPr>
      </p:pic>
      <p:pic>
        <p:nvPicPr>
          <p:cNvPr id="26" name="図 25">
            <a:extLst>
              <a:ext uri="{FF2B5EF4-FFF2-40B4-BE49-F238E27FC236}">
                <a16:creationId xmlns:a16="http://schemas.microsoft.com/office/drawing/2014/main" id="{3B96360A-0608-48AF-ACB9-9E66BB3D77DA}"/>
              </a:ext>
            </a:extLst>
          </p:cNvPr>
          <p:cNvPicPr>
            <a:picLocks noChangeAspect="1"/>
          </p:cNvPicPr>
          <p:nvPr/>
        </p:nvPicPr>
        <p:blipFill rotWithShape="1">
          <a:blip r:embed="rId7">
            <a:extLst>
              <a:ext uri="{28A0092B-C50C-407E-A947-70E740481C1C}">
                <a14:useLocalDpi xmlns:a14="http://schemas.microsoft.com/office/drawing/2010/main" val="0"/>
              </a:ext>
            </a:extLst>
          </a:blip>
          <a:srcRect t="21721" r="307" b="8547"/>
          <a:stretch/>
        </p:blipFill>
        <p:spPr>
          <a:xfrm>
            <a:off x="10889588" y="1625788"/>
            <a:ext cx="937461" cy="605530"/>
          </a:xfrm>
          <a:prstGeom prst="rect">
            <a:avLst/>
          </a:prstGeom>
        </p:spPr>
      </p:pic>
      <p:pic>
        <p:nvPicPr>
          <p:cNvPr id="32" name="図 31">
            <a:extLst>
              <a:ext uri="{FF2B5EF4-FFF2-40B4-BE49-F238E27FC236}">
                <a16:creationId xmlns:a16="http://schemas.microsoft.com/office/drawing/2014/main" id="{C6E77646-D8C9-4405-9858-97ACC4C49AF5}"/>
              </a:ext>
            </a:extLst>
          </p:cNvPr>
          <p:cNvPicPr>
            <a:picLocks noChangeAspect="1"/>
          </p:cNvPicPr>
          <p:nvPr/>
        </p:nvPicPr>
        <p:blipFill rotWithShape="1">
          <a:blip r:embed="rId8">
            <a:extLst>
              <a:ext uri="{28A0092B-C50C-407E-A947-70E740481C1C}">
                <a14:useLocalDpi xmlns:a14="http://schemas.microsoft.com/office/drawing/2010/main" val="0"/>
              </a:ext>
            </a:extLst>
          </a:blip>
          <a:srcRect l="22126" r="10952"/>
          <a:stretch/>
        </p:blipFill>
        <p:spPr>
          <a:xfrm>
            <a:off x="10816693" y="3632061"/>
            <a:ext cx="760925" cy="756000"/>
          </a:xfrm>
          <a:prstGeom prst="rect">
            <a:avLst/>
          </a:prstGeom>
        </p:spPr>
      </p:pic>
      <p:pic>
        <p:nvPicPr>
          <p:cNvPr id="34" name="図 33">
            <a:extLst>
              <a:ext uri="{FF2B5EF4-FFF2-40B4-BE49-F238E27FC236}">
                <a16:creationId xmlns:a16="http://schemas.microsoft.com/office/drawing/2014/main" id="{F3097EDF-6D35-4254-B20B-9B8BEDC61157}"/>
              </a:ext>
            </a:extLst>
          </p:cNvPr>
          <p:cNvPicPr>
            <a:picLocks noChangeAspect="1"/>
          </p:cNvPicPr>
          <p:nvPr/>
        </p:nvPicPr>
        <p:blipFill rotWithShape="1">
          <a:blip r:embed="rId9">
            <a:extLst>
              <a:ext uri="{28A0092B-C50C-407E-A947-70E740481C1C}">
                <a14:useLocalDpi xmlns:a14="http://schemas.microsoft.com/office/drawing/2010/main" val="0"/>
              </a:ext>
            </a:extLst>
          </a:blip>
          <a:srcRect l="8444" t="20125" r="6782"/>
          <a:stretch/>
        </p:blipFill>
        <p:spPr>
          <a:xfrm>
            <a:off x="10583919" y="2601640"/>
            <a:ext cx="1091828" cy="684000"/>
          </a:xfrm>
          <a:prstGeom prst="rect">
            <a:avLst/>
          </a:prstGeom>
        </p:spPr>
      </p:pic>
      <p:sp>
        <p:nvSpPr>
          <p:cNvPr id="46" name="テキスト ボックス 45">
            <a:extLst>
              <a:ext uri="{FF2B5EF4-FFF2-40B4-BE49-F238E27FC236}">
                <a16:creationId xmlns:a16="http://schemas.microsoft.com/office/drawing/2014/main" id="{86553478-409E-41D0-AB15-3CFB60D3887E}"/>
              </a:ext>
            </a:extLst>
          </p:cNvPr>
          <p:cNvSpPr txBox="1"/>
          <p:nvPr/>
        </p:nvSpPr>
        <p:spPr>
          <a:xfrm>
            <a:off x="6459717" y="7711367"/>
            <a:ext cx="3877985" cy="369332"/>
          </a:xfrm>
          <a:prstGeom prst="rect">
            <a:avLst/>
          </a:prstGeom>
          <a:noFill/>
        </p:spPr>
        <p:txBody>
          <a:bodyPr wrap="none" rtlCol="0">
            <a:spAutoFit/>
          </a:bodyPr>
          <a:lstStyle/>
          <a:p>
            <a:r>
              <a:rPr kumimoji="1" lang="ja-JP" altLang="en-US" sz="900" b="1" dirty="0">
                <a:latin typeface="HG丸ｺﾞｼｯｸM-PRO" panose="020F0600000000000000" pitchFamily="50" charset="-128"/>
                <a:ea typeface="HG丸ｺﾞｼｯｸM-PRO" panose="020F0600000000000000" pitchFamily="50" charset="-128"/>
              </a:rPr>
              <a:t>「ハッピーシートで売上が倍増した！」などの驚異的な発表が続出！！</a:t>
            </a:r>
            <a:endParaRPr kumimoji="1" lang="en-US" altLang="ja-JP" sz="900" b="1" dirty="0">
              <a:latin typeface="HG丸ｺﾞｼｯｸM-PRO" panose="020F0600000000000000" pitchFamily="50" charset="-128"/>
              <a:ea typeface="HG丸ｺﾞｼｯｸM-PRO" panose="020F0600000000000000" pitchFamily="50" charset="-128"/>
            </a:endParaRPr>
          </a:p>
          <a:p>
            <a:pPr algn="ctr"/>
            <a:r>
              <a:rPr kumimoji="1" lang="ja-JP" altLang="en-US" sz="900" b="1" dirty="0">
                <a:latin typeface="HG丸ｺﾞｼｯｸM-PRO" panose="020F0600000000000000" pitchFamily="50" charset="-128"/>
                <a:ea typeface="HG丸ｺﾞｼｯｸM-PRO" panose="020F0600000000000000" pitchFamily="50" charset="-128"/>
              </a:rPr>
              <a:t>当日の模様はこちらからご覧になれます。</a:t>
            </a:r>
          </a:p>
        </p:txBody>
      </p:sp>
      <p:pic>
        <p:nvPicPr>
          <p:cNvPr id="1030" name="Picture 6" descr="医療 | かわいいフリー素材集 いらすとや | ハロウィン ライン, 薬, クリスマス テンプレート">
            <a:extLst>
              <a:ext uri="{FF2B5EF4-FFF2-40B4-BE49-F238E27FC236}">
                <a16:creationId xmlns:a16="http://schemas.microsoft.com/office/drawing/2014/main" id="{E6E48BF4-7243-4184-AED8-76C8127BCA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07165" y="2912610"/>
            <a:ext cx="941577" cy="97087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お便り到着］富山の第7弾フォルムカード「富山の売薬」＋富山駅前郵便局の風景印 | 青空書簡">
            <a:extLst>
              <a:ext uri="{FF2B5EF4-FFF2-40B4-BE49-F238E27FC236}">
                <a16:creationId xmlns:a16="http://schemas.microsoft.com/office/drawing/2014/main" id="{10BEDF74-4608-4F3E-B7EC-0A9470611B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8225" y="2790825"/>
            <a:ext cx="1761255" cy="1098647"/>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F7FB3703-1262-44D8-9028-4C3EB3913912}"/>
              </a:ext>
            </a:extLst>
          </p:cNvPr>
          <p:cNvPicPr>
            <a:picLocks noChangeAspect="1"/>
          </p:cNvPicPr>
          <p:nvPr/>
        </p:nvPicPr>
        <p:blipFill>
          <a:blip r:embed="rId12"/>
          <a:stretch>
            <a:fillRect/>
          </a:stretch>
        </p:blipFill>
        <p:spPr>
          <a:xfrm>
            <a:off x="3530612" y="6121359"/>
            <a:ext cx="1901139" cy="819399"/>
          </a:xfrm>
          <a:prstGeom prst="rect">
            <a:avLst/>
          </a:prstGeom>
        </p:spPr>
      </p:pic>
      <p:pic>
        <p:nvPicPr>
          <p:cNvPr id="10" name="図 9">
            <a:extLst>
              <a:ext uri="{FF2B5EF4-FFF2-40B4-BE49-F238E27FC236}">
                <a16:creationId xmlns:a16="http://schemas.microsoft.com/office/drawing/2014/main" id="{C2CBA717-B814-41A4-A590-D549FC55AD19}"/>
              </a:ext>
            </a:extLst>
          </p:cNvPr>
          <p:cNvPicPr>
            <a:picLocks noChangeAspect="1"/>
          </p:cNvPicPr>
          <p:nvPr/>
        </p:nvPicPr>
        <p:blipFill>
          <a:blip r:embed="rId13"/>
          <a:stretch>
            <a:fillRect/>
          </a:stretch>
        </p:blipFill>
        <p:spPr>
          <a:xfrm>
            <a:off x="3604216" y="5585000"/>
            <a:ext cx="1838810" cy="504000"/>
          </a:xfrm>
          <a:prstGeom prst="rect">
            <a:avLst/>
          </a:prstGeom>
        </p:spPr>
      </p:pic>
      <p:pic>
        <p:nvPicPr>
          <p:cNvPr id="11" name="図 10">
            <a:extLst>
              <a:ext uri="{FF2B5EF4-FFF2-40B4-BE49-F238E27FC236}">
                <a16:creationId xmlns:a16="http://schemas.microsoft.com/office/drawing/2014/main" id="{5826D7AA-CD63-4190-B13C-918A6BC7618A}"/>
              </a:ext>
            </a:extLst>
          </p:cNvPr>
          <p:cNvPicPr>
            <a:picLocks noChangeAspect="1"/>
          </p:cNvPicPr>
          <p:nvPr/>
        </p:nvPicPr>
        <p:blipFill>
          <a:blip r:embed="rId14"/>
          <a:stretch>
            <a:fillRect/>
          </a:stretch>
        </p:blipFill>
        <p:spPr>
          <a:xfrm>
            <a:off x="3383269" y="7448006"/>
            <a:ext cx="1816412" cy="856120"/>
          </a:xfrm>
          <a:prstGeom prst="rect">
            <a:avLst/>
          </a:prstGeom>
        </p:spPr>
      </p:pic>
      <p:pic>
        <p:nvPicPr>
          <p:cNvPr id="19" name="図 18">
            <a:extLst>
              <a:ext uri="{FF2B5EF4-FFF2-40B4-BE49-F238E27FC236}">
                <a16:creationId xmlns:a16="http://schemas.microsoft.com/office/drawing/2014/main" id="{7FD5D648-72AF-4981-B901-BEEBE8063A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57299" y="7224126"/>
            <a:ext cx="1080000" cy="1080000"/>
          </a:xfrm>
          <a:prstGeom prst="rect">
            <a:avLst/>
          </a:prstGeom>
        </p:spPr>
      </p:pic>
      <p:sp>
        <p:nvSpPr>
          <p:cNvPr id="18" name="正方形/長方形 17">
            <a:extLst>
              <a:ext uri="{FF2B5EF4-FFF2-40B4-BE49-F238E27FC236}">
                <a16:creationId xmlns:a16="http://schemas.microsoft.com/office/drawing/2014/main" id="{FE647757-E740-450D-BCEE-C546B29E7322}"/>
              </a:ext>
            </a:extLst>
          </p:cNvPr>
          <p:cNvSpPr/>
          <p:nvPr/>
        </p:nvSpPr>
        <p:spPr>
          <a:xfrm>
            <a:off x="1734273" y="3641472"/>
            <a:ext cx="396000" cy="1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55329031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3491</TotalTime>
  <Words>2020</Words>
  <Application>Microsoft Office PowerPoint</Application>
  <PresentationFormat>ユーザー設定</PresentationFormat>
  <Paragraphs>159</Paragraphs>
  <Slides>2</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vt:i4>
      </vt:variant>
    </vt:vector>
  </HeadingPairs>
  <TitlesOfParts>
    <vt:vector size="8" baseType="lpstr">
      <vt:lpstr>HGS創英角ﾎﾟｯﾌﾟ体</vt:lpstr>
      <vt:lpstr>HG丸ｺﾞｼｯｸM-PRO</vt:lpstr>
      <vt:lpstr>Arial</vt:lpstr>
      <vt:lpstr>Calibri</vt:lpstr>
      <vt:lpstr>Calibri Light</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ei002</dc:creator>
  <cp:lastModifiedBy>Hayashi Naomi</cp:lastModifiedBy>
  <cp:revision>38</cp:revision>
  <cp:lastPrinted>2022-03-01T04:35:14Z</cp:lastPrinted>
  <dcterms:created xsi:type="dcterms:W3CDTF">2021-12-10T07:26:26Z</dcterms:created>
  <dcterms:modified xsi:type="dcterms:W3CDTF">2022-04-11T02:12:44Z</dcterms:modified>
</cp:coreProperties>
</file>